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5"/>
  </p:notesMasterIdLst>
  <p:sldIdLst>
    <p:sldId id="256" r:id="rId2"/>
    <p:sldId id="316" r:id="rId3"/>
    <p:sldId id="296" r:id="rId4"/>
    <p:sldId id="319" r:id="rId5"/>
    <p:sldId id="271" r:id="rId6"/>
    <p:sldId id="262" r:id="rId7"/>
    <p:sldId id="299" r:id="rId8"/>
    <p:sldId id="297" r:id="rId9"/>
    <p:sldId id="258" r:id="rId10"/>
    <p:sldId id="325" r:id="rId11"/>
    <p:sldId id="315" r:id="rId12"/>
    <p:sldId id="324" r:id="rId13"/>
    <p:sldId id="298" r:id="rId14"/>
    <p:sldId id="314" r:id="rId15"/>
    <p:sldId id="318" r:id="rId16"/>
    <p:sldId id="305" r:id="rId17"/>
    <p:sldId id="323" r:id="rId18"/>
    <p:sldId id="308" r:id="rId19"/>
    <p:sldId id="313" r:id="rId20"/>
    <p:sldId id="317" r:id="rId21"/>
    <p:sldId id="320" r:id="rId22"/>
    <p:sldId id="311" r:id="rId23"/>
    <p:sldId id="274" r:id="rId24"/>
  </p:sldIdLst>
  <p:sldSz cx="9144000" cy="5143500" type="screen16x9"/>
  <p:notesSz cx="6858000" cy="9144000"/>
  <p:embeddedFontLst>
    <p:embeddedFont>
      <p:font typeface="Bree Serif" panose="020B0604020202020204" charset="0"/>
      <p:regular r:id="rId26"/>
    </p:embeddedFont>
    <p:embeddedFont>
      <p:font typeface="Didact Gothic" panose="020B0604020202020204" charset="0"/>
      <p:regular r:id="rId27"/>
    </p:embeddedFont>
    <p:embeddedFont>
      <p:font typeface="Impact" panose="020B0806030902050204" pitchFamily="34" charset="0"/>
      <p:regular r:id="rId28"/>
    </p:embeddedFont>
    <p:embeddedFont>
      <p:font typeface="Roboto Black" panose="020B0604020202020204" charset="0"/>
      <p:bold r:id="rId29"/>
      <p:boldItalic r:id="rId30"/>
    </p:embeddedFont>
    <p:embeddedFont>
      <p:font typeface="Roboto Light" panose="020B0604020202020204" charset="0"/>
      <p:regular r:id="rId31"/>
      <p:bold r:id="rId32"/>
      <p:italic r:id="rId33"/>
      <p:boldItalic r:id="rId34"/>
    </p:embeddedFont>
    <p:embeddedFont>
      <p:font typeface="Roboto Mono Thin" panose="020B0604020202020204" charset="0"/>
      <p:regular r:id="rId35"/>
      <p:bold r:id="rId36"/>
      <p:italic r:id="rId37"/>
      <p:boldItalic r:id="rId38"/>
    </p:embeddedFont>
    <p:embeddedFont>
      <p:font typeface="Roboto Thin" panose="020B0604020202020204" charset="0"/>
      <p:regular r:id="rId39"/>
      <p:bold r:id="rId40"/>
      <p:italic r:id="rId41"/>
      <p:boldItalic r:id="rId42"/>
    </p:embeddedFont>
    <p:embeddedFont>
      <p:font typeface="Work Sans Light" panose="020B060402020202020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74" autoAdjust="0"/>
    <p:restoredTop sz="94660"/>
  </p:normalViewPr>
  <p:slideViewPr>
    <p:cSldViewPr snapToGrid="0">
      <p:cViewPr varScale="1">
        <p:scale>
          <a:sx n="96" d="100"/>
          <a:sy n="96" d="100"/>
        </p:scale>
        <p:origin x="3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61059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709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31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073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083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545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374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51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60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777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877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140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055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148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9721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6" r:id="rId5"/>
    <p:sldLayoutId id="2147483657" r:id="rId6"/>
    <p:sldLayoutId id="2147483660" r:id="rId7"/>
    <p:sldLayoutId id="2147483663" r:id="rId8"/>
    <p:sldLayoutId id="214748366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26" Type="http://schemas.openxmlformats.org/officeDocument/2006/relationships/image" Target="../media/image37.png"/><Relationship Id="rId3" Type="http://schemas.openxmlformats.org/officeDocument/2006/relationships/image" Target="../media/image2.png"/><Relationship Id="rId21" Type="http://schemas.openxmlformats.org/officeDocument/2006/relationships/image" Target="../media/image14.png"/><Relationship Id="rId7" Type="http://schemas.openxmlformats.org/officeDocument/2006/relationships/image" Target="../media/image25.jp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3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24" Type="http://schemas.openxmlformats.org/officeDocument/2006/relationships/image" Target="../media/image17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23" Type="http://schemas.openxmlformats.org/officeDocument/2006/relationships/image" Target="../media/image16.png"/><Relationship Id="rId10" Type="http://schemas.openxmlformats.org/officeDocument/2006/relationships/image" Target="../media/image27.png"/><Relationship Id="rId19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microsoft.com/office/2007/relationships/hdphoto" Target="../media/hdphoto1.wdp"/><Relationship Id="rId14" Type="http://schemas.openxmlformats.org/officeDocument/2006/relationships/image" Target="../media/image31.jpg"/><Relationship Id="rId22" Type="http://schemas.openxmlformats.org/officeDocument/2006/relationships/image" Target="../media/image15.png"/><Relationship Id="rId27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5357260" y="388050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/>
              <a:t>O ESTACIONAMENTO INTELIGENTE</a:t>
            </a:r>
            <a:endParaRPr sz="1400" dirty="0"/>
          </a:p>
        </p:txBody>
      </p:sp>
      <p:sp>
        <p:nvSpPr>
          <p:cNvPr id="107" name="Google Shape;107;p20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2557007" y="100691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2084374" y="139694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-1485466" y="1111282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3685848" y="1663366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3959391" y="2382926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1397960" y="3314015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2447844" y="4159313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2583827" y="4157021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831683" y="185207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4003400" y="1860327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4151939" y="185207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4404042" y="185207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5E287C4-FA5C-4C80-8B5C-A2FB0432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157" y="2430305"/>
            <a:ext cx="3420622" cy="15135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75;p25">
            <a:extLst>
              <a:ext uri="{FF2B5EF4-FFF2-40B4-BE49-F238E27FC236}">
                <a16:creationId xmlns:a16="http://schemas.microsoft.com/office/drawing/2014/main" id="{7F082CA5-7CDC-4FCB-BBB3-09B9B025FB4C}"/>
              </a:ext>
            </a:extLst>
          </p:cNvPr>
          <p:cNvSpPr/>
          <p:nvPr/>
        </p:nvSpPr>
        <p:spPr>
          <a:xfrm>
            <a:off x="-688370" y="335502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BACKLOG E SPRINTS</a:t>
            </a:r>
          </a:p>
        </p:txBody>
      </p:sp>
      <p:cxnSp>
        <p:nvCxnSpPr>
          <p:cNvPr id="5" name="Google Shape;742;p33">
            <a:extLst>
              <a:ext uri="{FF2B5EF4-FFF2-40B4-BE49-F238E27FC236}">
                <a16:creationId xmlns:a16="http://schemas.microsoft.com/office/drawing/2014/main" id="{872F2BF6-2DCA-4E61-90FE-FB4C84DB4FB8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9B33F2EA-269A-42CA-9811-D5290598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8" name="Google Shape;396;p26">
            <a:extLst>
              <a:ext uri="{FF2B5EF4-FFF2-40B4-BE49-F238E27FC236}">
                <a16:creationId xmlns:a16="http://schemas.microsoft.com/office/drawing/2014/main" id="{0EE93EFE-03DB-4D52-9224-DA674E9AA30F}"/>
              </a:ext>
            </a:extLst>
          </p:cNvPr>
          <p:cNvSpPr/>
          <p:nvPr/>
        </p:nvSpPr>
        <p:spPr>
          <a:xfrm>
            <a:off x="282354" y="1545152"/>
            <a:ext cx="4108229" cy="875954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9" name="Google Shape;396;p26">
            <a:extLst>
              <a:ext uri="{FF2B5EF4-FFF2-40B4-BE49-F238E27FC236}">
                <a16:creationId xmlns:a16="http://schemas.microsoft.com/office/drawing/2014/main" id="{F02B3542-2BC7-4A40-9964-F0741AB04647}"/>
              </a:ext>
            </a:extLst>
          </p:cNvPr>
          <p:cNvSpPr/>
          <p:nvPr/>
        </p:nvSpPr>
        <p:spPr>
          <a:xfrm>
            <a:off x="2246295" y="2724386"/>
            <a:ext cx="4319960" cy="908553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0" name="Google Shape;396;p26">
            <a:extLst>
              <a:ext uri="{FF2B5EF4-FFF2-40B4-BE49-F238E27FC236}">
                <a16:creationId xmlns:a16="http://schemas.microsoft.com/office/drawing/2014/main" id="{82B4C106-F842-49DA-85E4-3C673D49D48D}"/>
              </a:ext>
            </a:extLst>
          </p:cNvPr>
          <p:cNvSpPr/>
          <p:nvPr/>
        </p:nvSpPr>
        <p:spPr>
          <a:xfrm>
            <a:off x="4602960" y="3941526"/>
            <a:ext cx="3766740" cy="908553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F334FE8-B8D6-4E07-B45C-FB51A3016090}"/>
              </a:ext>
            </a:extLst>
          </p:cNvPr>
          <p:cNvSpPr txBox="1"/>
          <p:nvPr/>
        </p:nvSpPr>
        <p:spPr>
          <a:xfrm>
            <a:off x="463772" y="1633217"/>
            <a:ext cx="37453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SITE COMPLETO NA NUVEM</a:t>
            </a:r>
          </a:p>
          <a:p>
            <a:r>
              <a:rPr lang="pt-BR" sz="2000" dirty="0">
                <a:latin typeface="Roboto Light" panose="020B0604020202020204" charset="0"/>
                <a:ea typeface="Roboto Light" panose="020B0604020202020204" charset="0"/>
              </a:rPr>
              <a:t>Classificação: Essencial</a:t>
            </a: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B2DBC42-A2B9-4421-9433-FE4882586E81}"/>
              </a:ext>
            </a:extLst>
          </p:cNvPr>
          <p:cNvSpPr txBox="1"/>
          <p:nvPr/>
        </p:nvSpPr>
        <p:spPr>
          <a:xfrm>
            <a:off x="2442310" y="2873529"/>
            <a:ext cx="3633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FERRAMENTA DE HEPL DESK</a:t>
            </a:r>
          </a:p>
          <a:p>
            <a:r>
              <a:rPr lang="pt-BR" sz="2000" dirty="0">
                <a:latin typeface="Roboto Light" panose="020B0604020202020204" charset="0"/>
                <a:ea typeface="Roboto Light" panose="020B0604020202020204" charset="0"/>
              </a:rPr>
              <a:t>Classificação: Essencial</a:t>
            </a: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9C95E7E-5137-439A-B2F7-ED534F90BEA4}"/>
              </a:ext>
            </a:extLst>
          </p:cNvPr>
          <p:cNvSpPr txBox="1"/>
          <p:nvPr/>
        </p:nvSpPr>
        <p:spPr>
          <a:xfrm>
            <a:off x="5065011" y="4015049"/>
            <a:ext cx="34156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BANCO DE DADOS</a:t>
            </a:r>
          </a:p>
          <a:p>
            <a:r>
              <a:rPr lang="pt-BR" sz="2000" dirty="0">
                <a:latin typeface="Roboto Light" panose="020B0604020202020204" charset="0"/>
                <a:ea typeface="Roboto Light" panose="020B0604020202020204" charset="0"/>
              </a:rPr>
              <a:t>Classificação: Essencial</a:t>
            </a: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959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42727"/>
            <a:ext cx="8520600" cy="606600"/>
          </a:xfrm>
        </p:spPr>
        <p:txBody>
          <a:bodyPr/>
          <a:lstStyle/>
          <a:p>
            <a:r>
              <a:rPr lang="pt-BR" dirty="0"/>
              <a:t>FERRAMENTA DE GESTÃO DE PROJETO</a:t>
            </a:r>
          </a:p>
        </p:txBody>
      </p:sp>
      <p:cxnSp>
        <p:nvCxnSpPr>
          <p:cNvPr id="5" name="Google Shape;742;p33">
            <a:extLst>
              <a:ext uri="{FF2B5EF4-FFF2-40B4-BE49-F238E27FC236}">
                <a16:creationId xmlns:a16="http://schemas.microsoft.com/office/drawing/2014/main" id="{872F2BF6-2DCA-4E61-90FE-FB4C84DB4FB8}"/>
              </a:ext>
            </a:extLst>
          </p:cNvPr>
          <p:cNvCxnSpPr/>
          <p:nvPr/>
        </p:nvCxnSpPr>
        <p:spPr>
          <a:xfrm>
            <a:off x="311700" y="849327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Uma imagem contendo relógio, desenho&#10;&#10;Descrição gerada automaticamente">
            <a:extLst>
              <a:ext uri="{FF2B5EF4-FFF2-40B4-BE49-F238E27FC236}">
                <a16:creationId xmlns:a16="http://schemas.microsoft.com/office/drawing/2014/main" id="{413A06E3-012F-48CB-BEF0-A376B56F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42" y="2571750"/>
            <a:ext cx="1973678" cy="6066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CA983CE-DB18-4FEB-9948-80A78BB9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387AF41-CD4C-4E30-B33F-FE83FBBF2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933" y="908961"/>
            <a:ext cx="5416273" cy="41658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0332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75;p25">
            <a:extLst>
              <a:ext uri="{FF2B5EF4-FFF2-40B4-BE49-F238E27FC236}">
                <a16:creationId xmlns:a16="http://schemas.microsoft.com/office/drawing/2014/main" id="{84E6440A-F8F3-4871-81EF-E9850C495FC0}"/>
              </a:ext>
            </a:extLst>
          </p:cNvPr>
          <p:cNvSpPr/>
          <p:nvPr/>
        </p:nvSpPr>
        <p:spPr>
          <a:xfrm>
            <a:off x="-397979" y="3426595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974" y="385248"/>
            <a:ext cx="8520600" cy="585528"/>
          </a:xfrm>
        </p:spPr>
        <p:txBody>
          <a:bodyPr/>
          <a:lstStyle/>
          <a:p>
            <a:r>
              <a:rPr lang="pt-BR" dirty="0"/>
              <a:t>MAPEAMENTO E GESTÃO DOS RISCOS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01426" y="945121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789D39CD-9801-4AFD-A292-818BCDB6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0" name="Google Shape;396;p26">
            <a:extLst>
              <a:ext uri="{FF2B5EF4-FFF2-40B4-BE49-F238E27FC236}">
                <a16:creationId xmlns:a16="http://schemas.microsoft.com/office/drawing/2014/main" id="{0F9663FC-42F0-4345-A3C2-CA417C56241B}"/>
              </a:ext>
            </a:extLst>
          </p:cNvPr>
          <p:cNvSpPr/>
          <p:nvPr/>
        </p:nvSpPr>
        <p:spPr>
          <a:xfrm>
            <a:off x="463772" y="1484879"/>
            <a:ext cx="3871922" cy="102302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1" name="Google Shape;396;p26">
            <a:extLst>
              <a:ext uri="{FF2B5EF4-FFF2-40B4-BE49-F238E27FC236}">
                <a16:creationId xmlns:a16="http://schemas.microsoft.com/office/drawing/2014/main" id="{C30DE3F4-A2DD-4FCF-A470-A0A8BE76B151}"/>
              </a:ext>
            </a:extLst>
          </p:cNvPr>
          <p:cNvSpPr/>
          <p:nvPr/>
        </p:nvSpPr>
        <p:spPr>
          <a:xfrm>
            <a:off x="1602769" y="2676694"/>
            <a:ext cx="4159338" cy="111447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2" name="Google Shape;396;p26">
            <a:extLst>
              <a:ext uri="{FF2B5EF4-FFF2-40B4-BE49-F238E27FC236}">
                <a16:creationId xmlns:a16="http://schemas.microsoft.com/office/drawing/2014/main" id="{FDD5A35F-CFCF-4C7C-8FBA-C67E28E59C3D}"/>
              </a:ext>
            </a:extLst>
          </p:cNvPr>
          <p:cNvSpPr/>
          <p:nvPr/>
        </p:nvSpPr>
        <p:spPr>
          <a:xfrm>
            <a:off x="4572000" y="3912541"/>
            <a:ext cx="3891892" cy="1029329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79A03B-E1B2-4892-9182-2F0971346834}"/>
              </a:ext>
            </a:extLst>
          </p:cNvPr>
          <p:cNvSpPr txBox="1"/>
          <p:nvPr/>
        </p:nvSpPr>
        <p:spPr>
          <a:xfrm>
            <a:off x="625778" y="1484879"/>
            <a:ext cx="30893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PERDA DO SCRIPT</a:t>
            </a:r>
          </a:p>
          <a:p>
            <a:r>
              <a:rPr lang="pt-BR" sz="2000" dirty="0">
                <a:latin typeface="Roboto Light" panose="020B0604020202020204" charset="0"/>
                <a:ea typeface="Roboto Light" panose="020B0604020202020204" charset="0"/>
              </a:rPr>
              <a:t>Impacto: Alto</a:t>
            </a:r>
          </a:p>
          <a:p>
            <a:r>
              <a:rPr lang="pt-BR" sz="2000" dirty="0">
                <a:latin typeface="Roboto Light" panose="020B0604020202020204" charset="0"/>
                <a:ea typeface="Roboto Light" panose="020B0604020202020204" charset="0"/>
              </a:rPr>
              <a:t>Ação: Mitigar</a:t>
            </a: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2F7664-585C-4333-8FCB-DCFA95B4EEDE}"/>
              </a:ext>
            </a:extLst>
          </p:cNvPr>
          <p:cNvSpPr txBox="1"/>
          <p:nvPr/>
        </p:nvSpPr>
        <p:spPr>
          <a:xfrm>
            <a:off x="2087743" y="2756533"/>
            <a:ext cx="32548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FALTA DE COMUNICAÇÃO</a:t>
            </a:r>
          </a:p>
          <a:p>
            <a:r>
              <a:rPr lang="pt-BR" sz="2000" dirty="0">
                <a:latin typeface="Roboto Light" panose="020B0604020202020204" charset="0"/>
                <a:ea typeface="Roboto Light" panose="020B0604020202020204" charset="0"/>
              </a:rPr>
              <a:t>Impacto: Alto</a:t>
            </a:r>
          </a:p>
          <a:p>
            <a:r>
              <a:rPr lang="pt-BR" sz="2000" dirty="0">
                <a:latin typeface="Roboto Light" panose="020B0604020202020204" charset="0"/>
                <a:ea typeface="Roboto Light" panose="020B0604020202020204" charset="0"/>
              </a:rPr>
              <a:t>Ação: Eliminar</a:t>
            </a: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466D472-2E00-4760-87DD-877373C2F6E7}"/>
              </a:ext>
            </a:extLst>
          </p:cNvPr>
          <p:cNvSpPr txBox="1"/>
          <p:nvPr/>
        </p:nvSpPr>
        <p:spPr>
          <a:xfrm>
            <a:off x="5072397" y="3933089"/>
            <a:ext cx="30893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FALHA NO SENSOR</a:t>
            </a:r>
          </a:p>
          <a:p>
            <a:r>
              <a:rPr lang="pt-BR" sz="2000" dirty="0">
                <a:latin typeface="Roboto Light" panose="020B0604020202020204" charset="0"/>
                <a:ea typeface="Roboto Light" panose="020B0604020202020204" charset="0"/>
              </a:rPr>
              <a:t>Impacto: Médio</a:t>
            </a:r>
          </a:p>
          <a:p>
            <a:r>
              <a:rPr lang="pt-BR" sz="2000" dirty="0">
                <a:latin typeface="Roboto Light" panose="020B0604020202020204" charset="0"/>
                <a:ea typeface="Roboto Light" panose="020B0604020202020204" charset="0"/>
              </a:rPr>
              <a:t>Ação: Mitigar</a:t>
            </a: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602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0" y="295185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383605" y="2083706"/>
            <a:ext cx="4047638" cy="1130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DESENVOLVIMENTO DA SOLUÇÃO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3A90EEC-8256-442E-AF19-3EF638A94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2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Nuvem 38">
            <a:extLst>
              <a:ext uri="{FF2B5EF4-FFF2-40B4-BE49-F238E27FC236}">
                <a16:creationId xmlns:a16="http://schemas.microsoft.com/office/drawing/2014/main" id="{0261D4EC-C039-4F6E-9969-F5F0C27E3C1A}"/>
              </a:ext>
            </a:extLst>
          </p:cNvPr>
          <p:cNvSpPr/>
          <p:nvPr/>
        </p:nvSpPr>
        <p:spPr>
          <a:xfrm flipV="1">
            <a:off x="1827011" y="56999"/>
            <a:ext cx="4753908" cy="2320873"/>
          </a:xfrm>
          <a:prstGeom prst="cloud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6566954" y="448176"/>
            <a:ext cx="2504238" cy="600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LOW LEVEL DESIGN</a:t>
            </a:r>
            <a:endParaRPr sz="2000" dirty="0"/>
          </a:p>
        </p:txBody>
      </p:sp>
      <p:cxnSp>
        <p:nvCxnSpPr>
          <p:cNvPr id="260" name="Google Shape;260;p22"/>
          <p:cNvCxnSpPr>
            <a:cxnSpLocks/>
          </p:cNvCxnSpPr>
          <p:nvPr/>
        </p:nvCxnSpPr>
        <p:spPr>
          <a:xfrm>
            <a:off x="6455673" y="1048535"/>
            <a:ext cx="2985381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0FC08912-62B0-4F65-B817-24F9982DA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52198EA-0321-4F9B-9B13-C2C5BC9A807C}"/>
              </a:ext>
            </a:extLst>
          </p:cNvPr>
          <p:cNvSpPr/>
          <p:nvPr/>
        </p:nvSpPr>
        <p:spPr>
          <a:xfrm>
            <a:off x="72807" y="2493879"/>
            <a:ext cx="4130127" cy="2539402"/>
          </a:xfrm>
          <a:prstGeom prst="roundRect">
            <a:avLst/>
          </a:prstGeom>
          <a:ln>
            <a:solidFill>
              <a:srgbClr val="1566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monitor, tela, mesa, computador&#10;&#10;Descrição gerada automaticamente">
            <a:extLst>
              <a:ext uri="{FF2B5EF4-FFF2-40B4-BE49-F238E27FC236}">
                <a16:creationId xmlns:a16="http://schemas.microsoft.com/office/drawing/2014/main" id="{EDA1555F-E40B-477A-B5D9-4850A265E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242" y="1382352"/>
            <a:ext cx="376783" cy="531578"/>
          </a:xfrm>
          <a:prstGeom prst="rect">
            <a:avLst/>
          </a:prstGeom>
        </p:spPr>
      </p:pic>
      <p:pic>
        <p:nvPicPr>
          <p:cNvPr id="12" name="Imagem 11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9195A6C3-19E8-43F8-9943-E1F515A61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683" y="1384458"/>
            <a:ext cx="530879" cy="530879"/>
          </a:xfrm>
          <a:prstGeom prst="rect">
            <a:avLst/>
          </a:prstGeom>
        </p:spPr>
      </p:pic>
      <p:pic>
        <p:nvPicPr>
          <p:cNvPr id="14" name="Imagem 13" descr="Uma imagem contendo desenho&#10;&#10;Descrição gerada automaticamente">
            <a:extLst>
              <a:ext uri="{FF2B5EF4-FFF2-40B4-BE49-F238E27FC236}">
                <a16:creationId xmlns:a16="http://schemas.microsoft.com/office/drawing/2014/main" id="{7774B036-97D2-4680-AF20-4DFF7B5C2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4138" y="1482862"/>
            <a:ext cx="372307" cy="372307"/>
          </a:xfrm>
          <a:prstGeom prst="rect">
            <a:avLst/>
          </a:prstGeom>
        </p:spPr>
      </p:pic>
      <p:pic>
        <p:nvPicPr>
          <p:cNvPr id="17" name="Imagem 16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4BBC73BB-0EE6-4EB4-BFFB-5DFD05C51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336" y="3838488"/>
            <a:ext cx="826062" cy="6414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26F5381-C136-49B1-AEE4-5DB97630D2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320" y="4004458"/>
            <a:ext cx="553556" cy="553556"/>
          </a:xfrm>
          <a:prstGeom prst="rect">
            <a:avLst/>
          </a:prstGeom>
        </p:spPr>
      </p:pic>
      <p:pic>
        <p:nvPicPr>
          <p:cNvPr id="19" name="Imagem 18" descr="Uma imagem contendo objeto, desenho, placar&#10;&#10;Descrição gerada automaticamente">
            <a:extLst>
              <a:ext uri="{FF2B5EF4-FFF2-40B4-BE49-F238E27FC236}">
                <a16:creationId xmlns:a16="http://schemas.microsoft.com/office/drawing/2014/main" id="{819E693D-716C-4A66-A49A-A6CC62F911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249" y="3399761"/>
            <a:ext cx="733590" cy="497122"/>
          </a:xfrm>
          <a:prstGeom prst="rect">
            <a:avLst/>
          </a:prstGeom>
        </p:spPr>
      </p:pic>
      <p:pic>
        <p:nvPicPr>
          <p:cNvPr id="29" name="Imagem 28" descr="Uma imagem contendo basquete&#10;&#10;Descrição gerada automaticamente">
            <a:extLst>
              <a:ext uri="{FF2B5EF4-FFF2-40B4-BE49-F238E27FC236}">
                <a16:creationId xmlns:a16="http://schemas.microsoft.com/office/drawing/2014/main" id="{FC2E523C-C4C2-40D9-884D-9317DB0FE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5463" y="434969"/>
            <a:ext cx="1325998" cy="1089818"/>
          </a:xfrm>
          <a:prstGeom prst="rect">
            <a:avLst/>
          </a:prstGeom>
        </p:spPr>
      </p:pic>
      <p:pic>
        <p:nvPicPr>
          <p:cNvPr id="30" name="Gráfico 29" descr="Sem fio">
            <a:extLst>
              <a:ext uri="{FF2B5EF4-FFF2-40B4-BE49-F238E27FC236}">
                <a16:creationId xmlns:a16="http://schemas.microsoft.com/office/drawing/2014/main" id="{17E376B0-A688-4D05-B109-A507D0E46B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8655" y="3061252"/>
            <a:ext cx="719965" cy="7199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35F2523-2152-4806-AE00-FBC55C23F413}"/>
              </a:ext>
            </a:extLst>
          </p:cNvPr>
          <p:cNvSpPr txBox="1"/>
          <p:nvPr/>
        </p:nvSpPr>
        <p:spPr>
          <a:xfrm>
            <a:off x="308626" y="4490970"/>
            <a:ext cx="13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TCRT – 5000</a:t>
            </a:r>
          </a:p>
          <a:p>
            <a:r>
              <a:rPr lang="pt-BR" sz="1200" b="1" dirty="0"/>
              <a:t>Arduino UNO</a:t>
            </a:r>
          </a:p>
        </p:txBody>
      </p:sp>
      <p:pic>
        <p:nvPicPr>
          <p:cNvPr id="35" name="Imagem 34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DEEAF4B8-552F-47E3-B4B0-00F8A6824A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5976" y="4032287"/>
            <a:ext cx="594128" cy="517254"/>
          </a:xfrm>
          <a:prstGeom prst="rect">
            <a:avLst/>
          </a:prstGeom>
        </p:spPr>
      </p:pic>
      <p:pic>
        <p:nvPicPr>
          <p:cNvPr id="40" name="Imagem 9" descr="Computador">
            <a:extLst>
              <a:ext uri="{FF2B5EF4-FFF2-40B4-BE49-F238E27FC236}">
                <a16:creationId xmlns:a16="http://schemas.microsoft.com/office/drawing/2014/main" id="{95C18A9A-7060-4EC2-9E20-A5952DAB7D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2368390" y="3583726"/>
            <a:ext cx="1617832" cy="1617832"/>
          </a:xfrm>
          <a:prstGeom prst="rect">
            <a:avLst/>
          </a:prstGeom>
        </p:spPr>
      </p:pic>
      <p:pic>
        <p:nvPicPr>
          <p:cNvPr id="1028" name="Picture 4" descr="Resultado de imagem para azure">
            <a:extLst>
              <a:ext uri="{FF2B5EF4-FFF2-40B4-BE49-F238E27FC236}">
                <a16:creationId xmlns:a16="http://schemas.microsoft.com/office/drawing/2014/main" id="{2839C6B6-F86D-4E1F-88A4-F1EB035D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933" y="434969"/>
            <a:ext cx="1299480" cy="68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nodejs png">
            <a:extLst>
              <a:ext uri="{FF2B5EF4-FFF2-40B4-BE49-F238E27FC236}">
                <a16:creationId xmlns:a16="http://schemas.microsoft.com/office/drawing/2014/main" id="{C9180800-B55A-43CD-866A-B7CD09E76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001" y="1552742"/>
            <a:ext cx="1196100" cy="7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253493F1-A81B-4284-A35D-6E145AB20300}"/>
              </a:ext>
            </a:extLst>
          </p:cNvPr>
          <p:cNvGrpSpPr/>
          <p:nvPr/>
        </p:nvGrpSpPr>
        <p:grpSpPr>
          <a:xfrm>
            <a:off x="5994965" y="3205063"/>
            <a:ext cx="3076227" cy="1779804"/>
            <a:chOff x="5994965" y="3205063"/>
            <a:chExt cx="3076227" cy="1779804"/>
          </a:xfrm>
        </p:grpSpPr>
        <p:pic>
          <p:nvPicPr>
            <p:cNvPr id="10" name="Imagem 9" descr="Computador">
              <a:extLst>
                <a:ext uri="{FF2B5EF4-FFF2-40B4-BE49-F238E27FC236}">
                  <a16:creationId xmlns:a16="http://schemas.microsoft.com/office/drawing/2014/main" id="{0832B039-A0A3-401B-9257-8973EB4F4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7221360" y="3205063"/>
              <a:ext cx="1779804" cy="1779804"/>
            </a:xfrm>
            <a:prstGeom prst="rect">
              <a:avLst/>
            </a:prstGeom>
          </p:spPr>
        </p:pic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4B995FF1-97D1-42FD-ACC6-F2AA8A7A4710}"/>
                </a:ext>
              </a:extLst>
            </p:cNvPr>
            <p:cNvGrpSpPr/>
            <p:nvPr/>
          </p:nvGrpSpPr>
          <p:grpSpPr>
            <a:xfrm>
              <a:off x="5994965" y="3666942"/>
              <a:ext cx="3076227" cy="1290897"/>
              <a:chOff x="5994965" y="3666942"/>
              <a:chExt cx="3076227" cy="1290897"/>
            </a:xfrm>
          </p:grpSpPr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0E29F6C5-9699-4AE2-9C51-4BF48829D4AE}"/>
                  </a:ext>
                </a:extLst>
              </p:cNvPr>
              <p:cNvSpPr/>
              <p:nvPr/>
            </p:nvSpPr>
            <p:spPr>
              <a:xfrm>
                <a:off x="7357556" y="3691235"/>
                <a:ext cx="921739" cy="5893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E0E5CF46-5DB3-4643-A81C-580E6DCD67B3}"/>
                  </a:ext>
                </a:extLst>
              </p:cNvPr>
              <p:cNvSpPr/>
              <p:nvPr/>
            </p:nvSpPr>
            <p:spPr>
              <a:xfrm flipV="1">
                <a:off x="6179087" y="3706838"/>
                <a:ext cx="819756" cy="501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2" name="Picture 8" descr="Resultado de imagem para notebook png">
                <a:extLst>
                  <a:ext uri="{FF2B5EF4-FFF2-40B4-BE49-F238E27FC236}">
                    <a16:creationId xmlns:a16="http://schemas.microsoft.com/office/drawing/2014/main" id="{FAF0EB6A-1B4A-40EF-902D-14CA9EBFE0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4965" y="3666942"/>
                <a:ext cx="1188000" cy="938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C4FE6A5-B52E-4107-B90D-943956D4C490}"/>
                  </a:ext>
                </a:extLst>
              </p:cNvPr>
              <p:cNvSpPr txBox="1"/>
              <p:nvPr/>
            </p:nvSpPr>
            <p:spPr>
              <a:xfrm>
                <a:off x="6810389" y="4650062"/>
                <a:ext cx="2260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/>
                    </a:solidFill>
                    <a:latin typeface="Roboto Black" panose="020B0604020202020204" charset="0"/>
                    <a:ea typeface="Roboto Black" panose="020B0604020202020204" charset="0"/>
                  </a:rPr>
                  <a:t>UI (Interface do usuário)</a:t>
                </a:r>
              </a:p>
            </p:txBody>
          </p:sp>
          <p:pic>
            <p:nvPicPr>
              <p:cNvPr id="26" name="Imagem 25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B8D6F78A-B780-4EDA-8ACA-B652B5289F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38518" y="4021460"/>
                <a:ext cx="222102" cy="229317"/>
              </a:xfrm>
              <a:prstGeom prst="rect">
                <a:avLst/>
              </a:prstGeom>
            </p:spPr>
          </p:pic>
          <p:pic>
            <p:nvPicPr>
              <p:cNvPr id="27" name="Imagem 26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1B729B18-D10F-4263-8F7A-6878200F1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24085" y="4019214"/>
                <a:ext cx="224279" cy="224279"/>
              </a:xfrm>
              <a:prstGeom prst="rect">
                <a:avLst/>
              </a:prstGeom>
            </p:spPr>
          </p:pic>
          <p:pic>
            <p:nvPicPr>
              <p:cNvPr id="28" name="Imagem 27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5C1D6B2C-4B7F-409F-9114-EBD6C6BCB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56354" y="4013807"/>
                <a:ext cx="222102" cy="238791"/>
              </a:xfrm>
              <a:prstGeom prst="rect">
                <a:avLst/>
              </a:prstGeom>
            </p:spPr>
          </p:pic>
          <p:pic>
            <p:nvPicPr>
              <p:cNvPr id="49" name="Imagem 48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6E83A34D-53F9-4A9E-993E-CF0AAAB568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46901" y="3934842"/>
                <a:ext cx="188758" cy="194890"/>
              </a:xfrm>
              <a:prstGeom prst="rect">
                <a:avLst/>
              </a:prstGeom>
            </p:spPr>
          </p:pic>
          <p:pic>
            <p:nvPicPr>
              <p:cNvPr id="50" name="Imagem 49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C8243CC9-C382-44A0-8151-BDB714FF7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01438" y="3944073"/>
                <a:ext cx="190608" cy="190608"/>
              </a:xfrm>
              <a:prstGeom prst="rect">
                <a:avLst/>
              </a:prstGeom>
            </p:spPr>
          </p:pic>
          <p:pic>
            <p:nvPicPr>
              <p:cNvPr id="51" name="Imagem 50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8A324554-38E8-478E-B0DF-599D7CD95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57825" y="3933177"/>
                <a:ext cx="188760" cy="202942"/>
              </a:xfrm>
              <a:prstGeom prst="rect">
                <a:avLst/>
              </a:prstGeom>
            </p:spPr>
          </p:pic>
        </p:grpSp>
      </p:grpSp>
      <p:sp>
        <p:nvSpPr>
          <p:cNvPr id="42" name="Raio 41">
            <a:extLst>
              <a:ext uri="{FF2B5EF4-FFF2-40B4-BE49-F238E27FC236}">
                <a16:creationId xmlns:a16="http://schemas.microsoft.com/office/drawing/2014/main" id="{BE30F1FF-14B9-40E9-AA86-B475462A2510}"/>
              </a:ext>
            </a:extLst>
          </p:cNvPr>
          <p:cNvSpPr/>
          <p:nvPr/>
        </p:nvSpPr>
        <p:spPr>
          <a:xfrm flipH="1">
            <a:off x="1514948" y="1715216"/>
            <a:ext cx="624126" cy="662656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aio 52">
            <a:extLst>
              <a:ext uri="{FF2B5EF4-FFF2-40B4-BE49-F238E27FC236}">
                <a16:creationId xmlns:a16="http://schemas.microsoft.com/office/drawing/2014/main" id="{F4E7AA44-63EA-472A-A17B-39D1AFF53A00}"/>
              </a:ext>
            </a:extLst>
          </p:cNvPr>
          <p:cNvSpPr/>
          <p:nvPr/>
        </p:nvSpPr>
        <p:spPr>
          <a:xfrm rot="21123997">
            <a:off x="5783999" y="2434025"/>
            <a:ext cx="674930" cy="1116913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4" name="Picture 10" descr="Resultado de imagem para roteador png">
            <a:extLst>
              <a:ext uri="{FF2B5EF4-FFF2-40B4-BE49-F238E27FC236}">
                <a16:creationId xmlns:a16="http://schemas.microsoft.com/office/drawing/2014/main" id="{E8226EB1-8438-4B0F-9FD5-B6A10C682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431" y="2493879"/>
            <a:ext cx="923402" cy="97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cabo usb arduino">
            <a:extLst>
              <a:ext uri="{FF2B5EF4-FFF2-40B4-BE49-F238E27FC236}">
                <a16:creationId xmlns:a16="http://schemas.microsoft.com/office/drawing/2014/main" id="{8FA6BC4B-721E-49AC-9736-A7DDBBD29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12200" y1="37400" x2="12200" y2="37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578906" y="3947333"/>
            <a:ext cx="814710" cy="81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53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E9544-141A-41B2-AC4C-75AC2D898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7373" y="947652"/>
            <a:ext cx="4357737" cy="1378101"/>
          </a:xfrm>
        </p:spPr>
        <p:txBody>
          <a:bodyPr/>
          <a:lstStyle/>
          <a:p>
            <a:r>
              <a:rPr lang="pt-BR" dirty="0"/>
              <a:t>MODELO L</a:t>
            </a:r>
            <a:r>
              <a:rPr lang="pt-BR" b="1" dirty="0"/>
              <a:t>Ó</a:t>
            </a:r>
            <a:r>
              <a:rPr lang="pt-BR" dirty="0"/>
              <a:t>GICO</a:t>
            </a:r>
            <a:br>
              <a:rPr lang="pt-BR" dirty="0"/>
            </a:br>
            <a:r>
              <a:rPr lang="pt-BR" dirty="0"/>
              <a:t>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719B03-C830-46A5-9AD0-1BBBE099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4" name="Google Shape;742;p33">
            <a:extLst>
              <a:ext uri="{FF2B5EF4-FFF2-40B4-BE49-F238E27FC236}">
                <a16:creationId xmlns:a16="http://schemas.microsoft.com/office/drawing/2014/main" id="{155E8476-6E61-4A04-A903-6B08693492FF}"/>
              </a:ext>
            </a:extLst>
          </p:cNvPr>
          <p:cNvCxnSpPr>
            <a:cxnSpLocks/>
          </p:cNvCxnSpPr>
          <p:nvPr/>
        </p:nvCxnSpPr>
        <p:spPr>
          <a:xfrm>
            <a:off x="5953539" y="2325753"/>
            <a:ext cx="3468757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14858F0-03FE-4CAA-BE5B-8BA1E7795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4" y="72025"/>
            <a:ext cx="5820642" cy="49880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81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0CEB19A6-F960-4AD5-AF7F-9B621B6B1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" r="1169"/>
          <a:stretch/>
        </p:blipFill>
        <p:spPr>
          <a:xfrm>
            <a:off x="5372552" y="955414"/>
            <a:ext cx="3034826" cy="3514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112542"/>
            <a:ext cx="8520600" cy="606600"/>
          </a:xfrm>
        </p:spPr>
        <p:txBody>
          <a:bodyPr/>
          <a:lstStyle/>
          <a:p>
            <a:r>
              <a:rPr lang="pt-BR" dirty="0"/>
              <a:t>MODELO DE DADOS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700" y="719142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BDC82A36-288F-48CA-91CF-06312910B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35D875E-1F7C-4C13-AF53-5B94D76BDD28}"/>
              </a:ext>
            </a:extLst>
          </p:cNvPr>
          <p:cNvSpPr txBox="1"/>
          <p:nvPr/>
        </p:nvSpPr>
        <p:spPr>
          <a:xfrm>
            <a:off x="311700" y="1643719"/>
            <a:ext cx="46081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Identificador do estacionamento</a:t>
            </a:r>
          </a:p>
          <a:p>
            <a:pPr>
              <a:buClr>
                <a:schemeClr val="bg1"/>
              </a:buClr>
            </a:pPr>
            <a:endParaRPr lang="pt-BR" sz="2000" dirty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Número de vagas</a:t>
            </a:r>
          </a:p>
          <a:p>
            <a:pPr>
              <a:buClr>
                <a:schemeClr val="bg1"/>
              </a:buClr>
            </a:pPr>
            <a:endParaRPr lang="pt-BR" sz="2000" dirty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Identificador do sensor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pt-BR" sz="2000" dirty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Armazenamento dos dados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pt-BR" sz="2000" dirty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Gráficos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0CEFE56-3707-458C-B998-9F4BDD45CD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0" t="4073" r="7457" b="5189"/>
          <a:stretch/>
        </p:blipFill>
        <p:spPr>
          <a:xfrm>
            <a:off x="5087641" y="934453"/>
            <a:ext cx="3604649" cy="2669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FDD3AD3-AACD-436F-9F04-83D38E51E9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" t="3683" r="3287" b="6503"/>
          <a:stretch/>
        </p:blipFill>
        <p:spPr>
          <a:xfrm>
            <a:off x="5087641" y="898409"/>
            <a:ext cx="3604649" cy="3053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582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96;p26">
            <a:extLst>
              <a:ext uri="{FF2B5EF4-FFF2-40B4-BE49-F238E27FC236}">
                <a16:creationId xmlns:a16="http://schemas.microsoft.com/office/drawing/2014/main" id="{B240B7B2-BC22-46E6-B9B7-90684AD55BC8}"/>
              </a:ext>
            </a:extLst>
          </p:cNvPr>
          <p:cNvSpPr/>
          <p:nvPr/>
        </p:nvSpPr>
        <p:spPr>
          <a:xfrm>
            <a:off x="679067" y="4032110"/>
            <a:ext cx="4668185" cy="619403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F5C547-E1B7-4B64-84F0-511CF084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10" name="Google Shape;260;p22">
            <a:extLst>
              <a:ext uri="{FF2B5EF4-FFF2-40B4-BE49-F238E27FC236}">
                <a16:creationId xmlns:a16="http://schemas.microsoft.com/office/drawing/2014/main" id="{9920515D-3061-498D-B469-40C24C06D742}"/>
              </a:ext>
            </a:extLst>
          </p:cNvPr>
          <p:cNvCxnSpPr/>
          <p:nvPr/>
        </p:nvCxnSpPr>
        <p:spPr>
          <a:xfrm>
            <a:off x="5077886" y="1512898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913948E5-FC2A-4606-8AF6-2665635863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04" b="5834"/>
          <a:stretch/>
        </p:blipFill>
        <p:spPr>
          <a:xfrm>
            <a:off x="5575111" y="1672140"/>
            <a:ext cx="3307358" cy="332437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ADB93EA-25D7-4858-A4C9-16EB99E2C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5" t="10916" b="83793"/>
          <a:stretch/>
        </p:blipFill>
        <p:spPr>
          <a:xfrm>
            <a:off x="7228790" y="2044023"/>
            <a:ext cx="1598680" cy="177716"/>
          </a:xfrm>
          <a:prstGeom prst="rect">
            <a:avLst/>
          </a:prstGeom>
        </p:spPr>
      </p:pic>
      <p:sp>
        <p:nvSpPr>
          <p:cNvPr id="20" name="Google Shape;176;p34">
            <a:extLst>
              <a:ext uri="{FF2B5EF4-FFF2-40B4-BE49-F238E27FC236}">
                <a16:creationId xmlns:a16="http://schemas.microsoft.com/office/drawing/2014/main" id="{03763491-E195-4460-A900-4EF80055EA95}"/>
              </a:ext>
            </a:extLst>
          </p:cNvPr>
          <p:cNvSpPr txBox="1">
            <a:spLocks/>
          </p:cNvSpPr>
          <p:nvPr/>
        </p:nvSpPr>
        <p:spPr>
          <a:xfrm flipH="1">
            <a:off x="553627" y="105097"/>
            <a:ext cx="4216647" cy="211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Work Sans Light"/>
              <a:buNone/>
              <a:defRPr sz="1800" b="0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Tamanho da VM: D1-v2</a:t>
            </a:r>
          </a:p>
          <a:p>
            <a:pPr marL="0" indent="0"/>
            <a:r>
              <a:rPr lang="pt-BR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vCPUs</a:t>
            </a:r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: 1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RAM: 3,5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Armazenamento temporário: 50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Custo/mês (estimado): R$ 236,58</a:t>
            </a:r>
          </a:p>
        </p:txBody>
      </p:sp>
      <p:sp>
        <p:nvSpPr>
          <p:cNvPr id="21" name="Google Shape;176;p34">
            <a:extLst>
              <a:ext uri="{FF2B5EF4-FFF2-40B4-BE49-F238E27FC236}">
                <a16:creationId xmlns:a16="http://schemas.microsoft.com/office/drawing/2014/main" id="{BB5E81A2-A023-4572-B99E-C81363B5822C}"/>
              </a:ext>
            </a:extLst>
          </p:cNvPr>
          <p:cNvSpPr txBox="1">
            <a:spLocks/>
          </p:cNvSpPr>
          <p:nvPr/>
        </p:nvSpPr>
        <p:spPr>
          <a:xfrm flipH="1">
            <a:off x="553627" y="1816186"/>
            <a:ext cx="4216647" cy="243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Work Sans Light"/>
              <a:buNone/>
              <a:defRPr sz="1800" b="0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Tamanho da VM: D2-v2</a:t>
            </a:r>
          </a:p>
          <a:p>
            <a:pPr marL="0" indent="0"/>
            <a:r>
              <a:rPr lang="pt-BR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vCPUs</a:t>
            </a:r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: 2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RAM: 7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Armazenamento temporário: 100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Custo/mês (estimado): R$ 472,61</a:t>
            </a:r>
          </a:p>
        </p:txBody>
      </p:sp>
      <p:sp>
        <p:nvSpPr>
          <p:cNvPr id="22" name="Google Shape;206;p36">
            <a:extLst>
              <a:ext uri="{FF2B5EF4-FFF2-40B4-BE49-F238E27FC236}">
                <a16:creationId xmlns:a16="http://schemas.microsoft.com/office/drawing/2014/main" id="{962BA873-467D-4AA5-8843-01E3D20BECA2}"/>
              </a:ext>
            </a:extLst>
          </p:cNvPr>
          <p:cNvSpPr txBox="1">
            <a:spLocks/>
          </p:cNvSpPr>
          <p:nvPr/>
        </p:nvSpPr>
        <p:spPr>
          <a:xfrm flipH="1">
            <a:off x="679067" y="4112578"/>
            <a:ext cx="4505208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pt-BR" sz="1800" b="1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  <a:t>Custo Total Estimado (mês): R$1.181,80</a:t>
            </a:r>
            <a:br>
              <a:rPr lang="pt-BR" sz="1800" b="1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</a:br>
            <a:endParaRPr lang="pt-BR" sz="1800" b="1" dirty="0">
              <a:solidFill>
                <a:schemeClr val="tx1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83FAB5C8-E0B2-4759-8E4D-C949F9BBA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6456" y="484352"/>
            <a:ext cx="5269830" cy="1028546"/>
          </a:xfrm>
        </p:spPr>
        <p:txBody>
          <a:bodyPr/>
          <a:lstStyle/>
          <a:p>
            <a:pPr algn="ctr"/>
            <a:r>
              <a:rPr lang="pt-BR" dirty="0"/>
              <a:t>PROVISIONAMENTO </a:t>
            </a:r>
            <a:br>
              <a:rPr lang="pt-BR" dirty="0"/>
            </a:br>
            <a:r>
              <a:rPr lang="pt-BR" dirty="0"/>
              <a:t>DE M</a:t>
            </a:r>
            <a:r>
              <a:rPr lang="pt-BR" b="1" dirty="0"/>
              <a:t>Á</a:t>
            </a:r>
            <a:r>
              <a:rPr lang="pt-BR" dirty="0"/>
              <a:t>QUINA</a:t>
            </a:r>
          </a:p>
        </p:txBody>
      </p:sp>
    </p:spTree>
    <p:extLst>
      <p:ext uri="{BB962C8B-B14F-4D97-AF65-F5344CB8AC3E}">
        <p14:creationId xmlns:p14="http://schemas.microsoft.com/office/powerpoint/2010/main" val="2093950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713424" y="1794258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POR QUE USAR A NOSSA FERRAMENTA?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62E59E2-C1ED-48E2-BA91-C0C77B23A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9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517" y="208118"/>
            <a:ext cx="8520600" cy="606600"/>
          </a:xfrm>
        </p:spPr>
        <p:txBody>
          <a:bodyPr/>
          <a:lstStyle/>
          <a:p>
            <a:r>
              <a:rPr lang="pt-BR" dirty="0"/>
              <a:t>PROCESSO DE ATENDIMENTO E SUPORTE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699" y="814718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75;p25">
            <a:extLst>
              <a:ext uri="{FF2B5EF4-FFF2-40B4-BE49-F238E27FC236}">
                <a16:creationId xmlns:a16="http://schemas.microsoft.com/office/drawing/2014/main" id="{34A50228-01DA-4631-B0D5-281FEC8C8469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93FE3D0-5A08-4E51-9831-753FEAF04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8" name="Imagem 7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90B4CC52-0FA8-4593-85CD-05F29D224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25" y="887779"/>
            <a:ext cx="7265574" cy="41160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8201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699" y="219183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INTEGRANTES</a:t>
            </a:r>
            <a:endParaRPr dirty="0"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"/>
          </p:nvPr>
        </p:nvSpPr>
        <p:spPr>
          <a:xfrm>
            <a:off x="4772873" y="192778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rgbClr val="48FFD5"/>
                </a:solidFill>
              </a:rPr>
              <a:t>DESENVOLVEDORA</a:t>
            </a:r>
            <a:endParaRPr sz="1400" dirty="0">
              <a:solidFill>
                <a:srgbClr val="48FFD5"/>
              </a:solidFill>
            </a:endParaRPr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5"/>
          </p:nvPr>
        </p:nvSpPr>
        <p:spPr>
          <a:xfrm>
            <a:off x="4772873" y="39252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sz="1400" dirty="0"/>
              <a:t>DESENVOLVEDOR</a:t>
            </a:r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7"/>
          </p:nvPr>
        </p:nvSpPr>
        <p:spPr>
          <a:xfrm>
            <a:off x="1987262" y="1936972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sz="1400" dirty="0"/>
              <a:t>DBA</a:t>
            </a:r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9"/>
          </p:nvPr>
        </p:nvSpPr>
        <p:spPr>
          <a:xfrm>
            <a:off x="2071944" y="2908564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sz="1400" dirty="0"/>
              <a:t>DBA</a:t>
            </a:r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14"/>
          </p:nvPr>
        </p:nvSpPr>
        <p:spPr>
          <a:xfrm>
            <a:off x="2130692" y="3959045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sz="1400" dirty="0"/>
              <a:t>SCRUM MASTER</a:t>
            </a:r>
          </a:p>
        </p:txBody>
      </p:sp>
      <p:sp>
        <p:nvSpPr>
          <p:cNvPr id="228" name="Google Shape;228;p21"/>
          <p:cNvSpPr txBox="1">
            <a:spLocks noGrp="1"/>
          </p:cNvSpPr>
          <p:nvPr>
            <p:ph type="ctrTitle" idx="17"/>
          </p:nvPr>
        </p:nvSpPr>
        <p:spPr>
          <a:xfrm>
            <a:off x="2071944" y="285892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latin typeface="Roboto Light" panose="020B0604020202020204" charset="0"/>
                <a:ea typeface="Roboto Light" panose="020B0604020202020204" charset="0"/>
              </a:rPr>
              <a:t>LISANDRA LOPES</a:t>
            </a:r>
            <a:endParaRPr sz="16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29" name="Google Shape;229;p21"/>
          <p:cNvSpPr txBox="1">
            <a:spLocks noGrp="1"/>
          </p:cNvSpPr>
          <p:nvPr>
            <p:ph type="ctrTitle" idx="18"/>
          </p:nvPr>
        </p:nvSpPr>
        <p:spPr>
          <a:xfrm>
            <a:off x="2294126" y="3857201"/>
            <a:ext cx="2076000" cy="2171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latin typeface="Roboto Light" panose="020B0604020202020204" charset="0"/>
                <a:ea typeface="Roboto Light" panose="020B0604020202020204" charset="0"/>
              </a:rPr>
              <a:t>PEDRO FICUCIELLO</a:t>
            </a:r>
            <a:endParaRPr sz="16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30" name="Google Shape;230;p21"/>
          <p:cNvSpPr txBox="1">
            <a:spLocks noGrp="1"/>
          </p:cNvSpPr>
          <p:nvPr>
            <p:ph type="ctrTitle" idx="19"/>
          </p:nvPr>
        </p:nvSpPr>
        <p:spPr>
          <a:xfrm>
            <a:off x="4768519" y="186583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latin typeface="Roboto Light" panose="020B0604020202020204" charset="0"/>
                <a:ea typeface="Roboto Light" panose="020B0604020202020204" charset="0"/>
              </a:rPr>
              <a:t>PRISCILA MATOS</a:t>
            </a:r>
            <a:endParaRPr sz="16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31" name="Google Shape;231;p21"/>
          <p:cNvSpPr txBox="1">
            <a:spLocks noGrp="1"/>
          </p:cNvSpPr>
          <p:nvPr>
            <p:ph type="ctrTitle" idx="20"/>
          </p:nvPr>
        </p:nvSpPr>
        <p:spPr>
          <a:xfrm>
            <a:off x="4750947" y="282666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latin typeface="Roboto Light" panose="020B0604020202020204" charset="0"/>
                <a:ea typeface="Roboto Light" panose="020B0604020202020204" charset="0"/>
              </a:rPr>
              <a:t>RICARDO MALAN</a:t>
            </a:r>
            <a:endParaRPr sz="16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32" name="Google Shape;232;p21"/>
          <p:cNvSpPr txBox="1">
            <a:spLocks noGrp="1"/>
          </p:cNvSpPr>
          <p:nvPr>
            <p:ph type="ctrTitle" idx="21"/>
          </p:nvPr>
        </p:nvSpPr>
        <p:spPr>
          <a:xfrm>
            <a:off x="4772873" y="3853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latin typeface="Roboto Light" panose="020B0604020202020204" charset="0"/>
                <a:ea typeface="Roboto Light" panose="020B0604020202020204" charset="0"/>
              </a:rPr>
              <a:t>VINICIUS SOUZA</a:t>
            </a:r>
            <a:endParaRPr sz="16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grpSp>
        <p:nvGrpSpPr>
          <p:cNvPr id="244" name="Google Shape;244;p21"/>
          <p:cNvGrpSpPr/>
          <p:nvPr/>
        </p:nvGrpSpPr>
        <p:grpSpPr>
          <a:xfrm>
            <a:off x="623610" y="219190"/>
            <a:ext cx="681579" cy="606593"/>
            <a:chOff x="5812000" y="2553488"/>
            <a:chExt cx="769850" cy="767400"/>
          </a:xfrm>
        </p:grpSpPr>
        <p:sp>
          <p:nvSpPr>
            <p:cNvPr id="245" name="Google Shape;245;p21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3" name="Google Shape;253;p21"/>
          <p:cNvCxnSpPr/>
          <p:nvPr/>
        </p:nvCxnSpPr>
        <p:spPr>
          <a:xfrm>
            <a:off x="348781" y="898699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3782C18C-4FF9-498E-B0CE-D88B4BA1283E}"/>
              </a:ext>
            </a:extLst>
          </p:cNvPr>
          <p:cNvSpPr>
            <a:spLocks noGrp="1"/>
          </p:cNvSpPr>
          <p:nvPr>
            <p:ph type="ctrTitle" idx="16"/>
          </p:nvPr>
        </p:nvSpPr>
        <p:spPr>
          <a:xfrm>
            <a:off x="1887358" y="1885033"/>
            <a:ext cx="2076000" cy="196200"/>
          </a:xfrm>
        </p:spPr>
        <p:txBody>
          <a:bodyPr/>
          <a:lstStyle/>
          <a:p>
            <a:r>
              <a:rPr lang="pt-BR" sz="1600" dirty="0">
                <a:latin typeface="Roboto Light" panose="020B0604020202020204" charset="0"/>
                <a:ea typeface="Roboto Light" panose="020B0604020202020204" charset="0"/>
              </a:rPr>
              <a:t>AMANDA BIAGI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ABE404F-F36D-4BF7-B2DF-D1B59B303E8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648450" y="2907212"/>
            <a:ext cx="1889400" cy="502500"/>
          </a:xfrm>
        </p:spPr>
        <p:txBody>
          <a:bodyPr/>
          <a:lstStyle/>
          <a:p>
            <a:r>
              <a:rPr lang="pt-BR" sz="1400" dirty="0"/>
              <a:t>PRODUCT OWNER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7C4D340D-8031-45F2-B5EF-F174A8C85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253" y="66373"/>
            <a:ext cx="444093" cy="444093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4"/>
          <a:srcRect l="31230" t="31250" r="28729" b="39218"/>
          <a:stretch/>
        </p:blipFill>
        <p:spPr>
          <a:xfrm>
            <a:off x="6675560" y="3633954"/>
            <a:ext cx="865333" cy="901208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5"/>
          <a:srcRect l="32899" t="36847" r="26642" b="29844"/>
          <a:stretch/>
        </p:blipFill>
        <p:spPr>
          <a:xfrm>
            <a:off x="1505438" y="2538654"/>
            <a:ext cx="865333" cy="998278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6"/>
          <a:srcRect l="28311" t="31719" r="29562" b="28594"/>
          <a:stretch/>
        </p:blipFill>
        <p:spPr>
          <a:xfrm>
            <a:off x="1505438" y="1592595"/>
            <a:ext cx="865333" cy="879955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7"/>
          <a:srcRect l="29916" t="27500" r="29978" b="39687"/>
          <a:stretch/>
        </p:blipFill>
        <p:spPr>
          <a:xfrm>
            <a:off x="1505426" y="3603036"/>
            <a:ext cx="879989" cy="879138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08736EB6-3E14-4A99-BEB1-D1EC9A81A9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286" t="40859" r="31544" b="25859"/>
          <a:stretch/>
        </p:blipFill>
        <p:spPr>
          <a:xfrm>
            <a:off x="6675561" y="1571342"/>
            <a:ext cx="865333" cy="901207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7AE225CE-26FC-4CE2-B2D7-1EDC060DEC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396" t="31406" r="31231" b="30781"/>
          <a:stretch/>
        </p:blipFill>
        <p:spPr>
          <a:xfrm>
            <a:off x="6675560" y="2538654"/>
            <a:ext cx="865333" cy="1017572"/>
          </a:xfrm>
          <a:prstGeom prst="rect">
            <a:avLst/>
          </a:prstGeom>
          <a:ln>
            <a:solidFill>
              <a:srgbClr val="48FFD5"/>
            </a:solidFill>
          </a:ln>
        </p:spPr>
      </p:pic>
    </p:spTree>
    <p:extLst>
      <p:ext uri="{BB962C8B-B14F-4D97-AF65-F5344CB8AC3E}">
        <p14:creationId xmlns:p14="http://schemas.microsoft.com/office/powerpoint/2010/main" val="237615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6DE0B-1F97-4281-B2DE-98B82E4F9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563728"/>
            <a:ext cx="8520600" cy="606600"/>
          </a:xfrm>
        </p:spPr>
        <p:txBody>
          <a:bodyPr/>
          <a:lstStyle/>
          <a:p>
            <a:r>
              <a:rPr lang="pt-BR" dirty="0"/>
              <a:t>PLATAFORMA DE HELP DESK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AAD089-FD66-44D6-8061-44ABE1260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728BB2D3-1063-48FC-BCE3-2912678D5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513" y="1514493"/>
            <a:ext cx="4240770" cy="3180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Google Shape;742;p33">
            <a:extLst>
              <a:ext uri="{FF2B5EF4-FFF2-40B4-BE49-F238E27FC236}">
                <a16:creationId xmlns:a16="http://schemas.microsoft.com/office/drawing/2014/main" id="{B804384E-C573-4781-806F-86B2642C1122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375;p25">
            <a:extLst>
              <a:ext uri="{FF2B5EF4-FFF2-40B4-BE49-F238E27FC236}">
                <a16:creationId xmlns:a16="http://schemas.microsoft.com/office/drawing/2014/main" id="{BFADDE3D-7239-49AC-967D-4C7541B82233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836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5;p25">
            <a:extLst>
              <a:ext uri="{FF2B5EF4-FFF2-40B4-BE49-F238E27FC236}">
                <a16:creationId xmlns:a16="http://schemas.microsoft.com/office/drawing/2014/main" id="{ED035017-F939-4418-A091-A8935AE8AE29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E35E83-3F47-47B4-8F39-C6C21F763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6865" y="441935"/>
            <a:ext cx="4777135" cy="606600"/>
          </a:xfrm>
        </p:spPr>
        <p:txBody>
          <a:bodyPr/>
          <a:lstStyle/>
          <a:p>
            <a:r>
              <a:rPr lang="pt-BR" dirty="0"/>
              <a:t>MANUAL DE INSTALAÇÃO</a:t>
            </a:r>
          </a:p>
        </p:txBody>
      </p:sp>
      <p:pic>
        <p:nvPicPr>
          <p:cNvPr id="4" name="Imagem 3" descr="Uma imagem contendo monitor, televisão, telefone, preto&#10;&#10;Descrição gerada automaticamente">
            <a:extLst>
              <a:ext uri="{FF2B5EF4-FFF2-40B4-BE49-F238E27FC236}">
                <a16:creationId xmlns:a16="http://schemas.microsoft.com/office/drawing/2014/main" id="{D530EC83-45DD-4746-84BE-5DF220773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70" y="191578"/>
            <a:ext cx="3697354" cy="4760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84AF01D-E956-431E-BD53-030F5CC6B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058"/>
          <a:stretch/>
        </p:blipFill>
        <p:spPr>
          <a:xfrm>
            <a:off x="4809532" y="1878496"/>
            <a:ext cx="3608910" cy="2795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Google Shape;260;p22">
            <a:extLst>
              <a:ext uri="{FF2B5EF4-FFF2-40B4-BE49-F238E27FC236}">
                <a16:creationId xmlns:a16="http://schemas.microsoft.com/office/drawing/2014/main" id="{7241A78F-9527-4997-AE73-7671A63EDB0A}"/>
              </a:ext>
            </a:extLst>
          </p:cNvPr>
          <p:cNvCxnSpPr>
            <a:cxnSpLocks/>
          </p:cNvCxnSpPr>
          <p:nvPr/>
        </p:nvCxnSpPr>
        <p:spPr>
          <a:xfrm>
            <a:off x="4366865" y="1073340"/>
            <a:ext cx="4777135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59631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"/>
          <p:cNvSpPr/>
          <p:nvPr/>
        </p:nvSpPr>
        <p:spPr>
          <a:xfrm>
            <a:off x="1483379" y="3251325"/>
            <a:ext cx="1664643" cy="19209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0"/>
          <p:cNvSpPr/>
          <p:nvPr/>
        </p:nvSpPr>
        <p:spPr>
          <a:xfrm>
            <a:off x="3698007" y="2876850"/>
            <a:ext cx="1664643" cy="2295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8" name="Google Shape;618;p30"/>
          <p:cNvSpPr txBox="1">
            <a:spLocks noGrp="1"/>
          </p:cNvSpPr>
          <p:nvPr>
            <p:ph type="ctrTitle" idx="6"/>
          </p:nvPr>
        </p:nvSpPr>
        <p:spPr>
          <a:xfrm>
            <a:off x="311700" y="51678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>
                <a:solidFill>
                  <a:schemeClr val="bg1"/>
                </a:solidFill>
              </a:rPr>
              <a:t>PROCESSO DE APRENDIZADO COM O PROJETO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20" name="Google Shape;620;p30"/>
          <p:cNvSpPr/>
          <p:nvPr/>
        </p:nvSpPr>
        <p:spPr>
          <a:xfrm>
            <a:off x="5901757" y="2555025"/>
            <a:ext cx="1758863" cy="2617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0"/>
          <p:cNvSpPr txBox="1">
            <a:spLocks noGrp="1"/>
          </p:cNvSpPr>
          <p:nvPr>
            <p:ph type="ctrTitle"/>
          </p:nvPr>
        </p:nvSpPr>
        <p:spPr>
          <a:xfrm>
            <a:off x="3442828" y="3553080"/>
            <a:ext cx="2258332" cy="5882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E2A47"/>
                </a:solidFill>
              </a:rPr>
              <a:t>Inovação</a:t>
            </a:r>
            <a:endParaRPr sz="1600" dirty="0">
              <a:solidFill>
                <a:srgbClr val="0E2A47"/>
              </a:solidFill>
            </a:endParaRPr>
          </a:p>
        </p:txBody>
      </p:sp>
      <p:sp>
        <p:nvSpPr>
          <p:cNvPr id="624" name="Google Shape;624;p30"/>
          <p:cNvSpPr txBox="1">
            <a:spLocks noGrp="1"/>
          </p:cNvSpPr>
          <p:nvPr>
            <p:ph type="ctrTitle" idx="4"/>
          </p:nvPr>
        </p:nvSpPr>
        <p:spPr>
          <a:xfrm>
            <a:off x="1038689" y="3863625"/>
            <a:ext cx="2554021" cy="5685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E2A47"/>
                </a:solidFill>
              </a:rPr>
              <a:t>Tecnologia</a:t>
            </a:r>
            <a:endParaRPr sz="1600" dirty="0">
              <a:solidFill>
                <a:srgbClr val="0E2A47"/>
              </a:solidFill>
            </a:endParaRPr>
          </a:p>
        </p:txBody>
      </p:sp>
      <p:sp>
        <p:nvSpPr>
          <p:cNvPr id="625" name="Google Shape;625;p30"/>
          <p:cNvSpPr txBox="1">
            <a:spLocks noGrp="1"/>
          </p:cNvSpPr>
          <p:nvPr>
            <p:ph type="ctrTitle" idx="5"/>
          </p:nvPr>
        </p:nvSpPr>
        <p:spPr>
          <a:xfrm>
            <a:off x="5809049" y="3318297"/>
            <a:ext cx="1946210" cy="9981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E2A47"/>
                </a:solidFill>
              </a:rPr>
              <a:t>Desenvolvimento</a:t>
            </a:r>
            <a:br>
              <a:rPr lang="pt-BR" sz="1600" dirty="0">
                <a:solidFill>
                  <a:srgbClr val="0E2A47"/>
                </a:solidFill>
              </a:rPr>
            </a:br>
            <a:r>
              <a:rPr lang="pt-BR" sz="1600" dirty="0">
                <a:solidFill>
                  <a:srgbClr val="0E2A47"/>
                </a:solidFill>
              </a:rPr>
              <a:t>Profissional</a:t>
            </a:r>
            <a:br>
              <a:rPr lang="pt-BR" sz="1600" dirty="0">
                <a:solidFill>
                  <a:srgbClr val="0E2A47"/>
                </a:solidFill>
              </a:rPr>
            </a:br>
            <a:r>
              <a:rPr lang="pt-BR" sz="1600" dirty="0">
                <a:solidFill>
                  <a:srgbClr val="0E2A47"/>
                </a:solidFill>
              </a:rPr>
              <a:t>e</a:t>
            </a:r>
            <a:br>
              <a:rPr lang="pt-BR" sz="1600" dirty="0">
                <a:solidFill>
                  <a:srgbClr val="0E2A47"/>
                </a:solidFill>
              </a:rPr>
            </a:br>
            <a:r>
              <a:rPr lang="pt-BR" sz="1600" dirty="0">
                <a:solidFill>
                  <a:srgbClr val="0E2A47"/>
                </a:solidFill>
              </a:rPr>
              <a:t>Pessoal</a:t>
            </a:r>
            <a:endParaRPr sz="1600" dirty="0">
              <a:solidFill>
                <a:srgbClr val="0E2A47"/>
              </a:solidFill>
            </a:endParaRPr>
          </a:p>
        </p:txBody>
      </p:sp>
      <p:sp>
        <p:nvSpPr>
          <p:cNvPr id="626" name="Google Shape;626;p30"/>
          <p:cNvSpPr/>
          <p:nvPr/>
        </p:nvSpPr>
        <p:spPr>
          <a:xfrm>
            <a:off x="1938175" y="211007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0"/>
          <p:cNvSpPr/>
          <p:nvPr/>
        </p:nvSpPr>
        <p:spPr>
          <a:xfrm>
            <a:off x="4105350" y="174812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0"/>
          <p:cNvSpPr/>
          <p:nvPr/>
        </p:nvSpPr>
        <p:spPr>
          <a:xfrm>
            <a:off x="6272525" y="1424420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30"/>
          <p:cNvGrpSpPr/>
          <p:nvPr/>
        </p:nvGrpSpPr>
        <p:grpSpPr>
          <a:xfrm>
            <a:off x="2175004" y="2342018"/>
            <a:ext cx="459642" cy="459463"/>
            <a:chOff x="3671350" y="1353725"/>
            <a:chExt cx="1924800" cy="1924050"/>
          </a:xfrm>
        </p:grpSpPr>
        <p:sp>
          <p:nvSpPr>
            <p:cNvPr id="630" name="Google Shape;630;p30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3" name="Google Shape;643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" name="Google Shape;629;p30">
            <a:extLst>
              <a:ext uri="{FF2B5EF4-FFF2-40B4-BE49-F238E27FC236}">
                <a16:creationId xmlns:a16="http://schemas.microsoft.com/office/drawing/2014/main" id="{A753EFBC-87AE-4144-9C24-61656A3A27DC}"/>
              </a:ext>
            </a:extLst>
          </p:cNvPr>
          <p:cNvGrpSpPr/>
          <p:nvPr/>
        </p:nvGrpSpPr>
        <p:grpSpPr>
          <a:xfrm>
            <a:off x="4342173" y="1976108"/>
            <a:ext cx="459642" cy="459463"/>
            <a:chOff x="3671350" y="1353725"/>
            <a:chExt cx="1924800" cy="1924050"/>
          </a:xfrm>
        </p:grpSpPr>
        <p:sp>
          <p:nvSpPr>
            <p:cNvPr id="37" name="Google Shape;630;p30">
              <a:extLst>
                <a:ext uri="{FF2B5EF4-FFF2-40B4-BE49-F238E27FC236}">
                  <a16:creationId xmlns:a16="http://schemas.microsoft.com/office/drawing/2014/main" id="{C01BE811-8627-41D1-8219-871E05B05775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1;p30">
              <a:extLst>
                <a:ext uri="{FF2B5EF4-FFF2-40B4-BE49-F238E27FC236}">
                  <a16:creationId xmlns:a16="http://schemas.microsoft.com/office/drawing/2014/main" id="{581DE57B-374F-48F1-A9B8-E12F4FBC7357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32;p30">
              <a:extLst>
                <a:ext uri="{FF2B5EF4-FFF2-40B4-BE49-F238E27FC236}">
                  <a16:creationId xmlns:a16="http://schemas.microsoft.com/office/drawing/2014/main" id="{1F374D33-B705-47D4-8EA7-42DC971B7EA9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33;p30">
              <a:extLst>
                <a:ext uri="{FF2B5EF4-FFF2-40B4-BE49-F238E27FC236}">
                  <a16:creationId xmlns:a16="http://schemas.microsoft.com/office/drawing/2014/main" id="{81F512AD-D26A-4560-A0FB-64515742761A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34;p30">
              <a:extLst>
                <a:ext uri="{FF2B5EF4-FFF2-40B4-BE49-F238E27FC236}">
                  <a16:creationId xmlns:a16="http://schemas.microsoft.com/office/drawing/2014/main" id="{E1F938B9-78A1-4DC1-9D1A-8158F5460F02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629;p30">
            <a:extLst>
              <a:ext uri="{FF2B5EF4-FFF2-40B4-BE49-F238E27FC236}">
                <a16:creationId xmlns:a16="http://schemas.microsoft.com/office/drawing/2014/main" id="{5713A67C-EDA1-4CCA-9E3B-6E7C329DBC97}"/>
              </a:ext>
            </a:extLst>
          </p:cNvPr>
          <p:cNvGrpSpPr/>
          <p:nvPr/>
        </p:nvGrpSpPr>
        <p:grpSpPr>
          <a:xfrm>
            <a:off x="6509329" y="1672012"/>
            <a:ext cx="459642" cy="459463"/>
            <a:chOff x="3671350" y="1353725"/>
            <a:chExt cx="1924800" cy="1924050"/>
          </a:xfrm>
        </p:grpSpPr>
        <p:sp>
          <p:nvSpPr>
            <p:cNvPr id="43" name="Google Shape;630;p30">
              <a:extLst>
                <a:ext uri="{FF2B5EF4-FFF2-40B4-BE49-F238E27FC236}">
                  <a16:creationId xmlns:a16="http://schemas.microsoft.com/office/drawing/2014/main" id="{695CD356-B552-451A-B41C-02FCF6378215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31;p30">
              <a:extLst>
                <a:ext uri="{FF2B5EF4-FFF2-40B4-BE49-F238E27FC236}">
                  <a16:creationId xmlns:a16="http://schemas.microsoft.com/office/drawing/2014/main" id="{4D44EEC1-838E-4CD7-8EEF-03AAD80F181B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32;p30">
              <a:extLst>
                <a:ext uri="{FF2B5EF4-FFF2-40B4-BE49-F238E27FC236}">
                  <a16:creationId xmlns:a16="http://schemas.microsoft.com/office/drawing/2014/main" id="{BF575C34-4499-47E9-8121-3E9DF2C0DC99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33;p30">
              <a:extLst>
                <a:ext uri="{FF2B5EF4-FFF2-40B4-BE49-F238E27FC236}">
                  <a16:creationId xmlns:a16="http://schemas.microsoft.com/office/drawing/2014/main" id="{DB02F36B-106F-429C-B133-96C8632415B2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34;p30">
              <a:extLst>
                <a:ext uri="{FF2B5EF4-FFF2-40B4-BE49-F238E27FC236}">
                  <a16:creationId xmlns:a16="http://schemas.microsoft.com/office/drawing/2014/main" id="{11E26279-A274-4531-8C2E-EC718EA32098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BF19E2E8-D8D0-4E64-A8D0-46DF3BC9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32" name="Google Shape;375;p25">
            <a:extLst>
              <a:ext uri="{FF2B5EF4-FFF2-40B4-BE49-F238E27FC236}">
                <a16:creationId xmlns:a16="http://schemas.microsoft.com/office/drawing/2014/main" id="{76D34C2E-3F21-4B5D-9FA6-991926AD0FBB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88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" grpId="0" animBg="1"/>
      <p:bldP spid="617" grpId="0" animBg="1"/>
      <p:bldP spid="620" grpId="0" animBg="1"/>
      <p:bldP spid="623" grpId="0"/>
      <p:bldP spid="624" grpId="0"/>
      <p:bldP spid="6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8"/>
          <p:cNvSpPr txBox="1">
            <a:spLocks noGrp="1"/>
          </p:cNvSpPr>
          <p:nvPr>
            <p:ph type="ctrTitle"/>
          </p:nvPr>
        </p:nvSpPr>
        <p:spPr>
          <a:xfrm>
            <a:off x="4150962" y="2943099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OBRIGADO</a:t>
            </a:r>
            <a:r>
              <a:rPr lang="es" dirty="0"/>
              <a:t>!</a:t>
            </a:r>
            <a:endParaRPr dirty="0"/>
          </a:p>
        </p:txBody>
      </p:sp>
      <p:grpSp>
        <p:nvGrpSpPr>
          <p:cNvPr id="1124" name="Google Shape;1124;p38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5" name="Google Shape;1125;p38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8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8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8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8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8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8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441663" y="2209720"/>
            <a:ext cx="4119557" cy="1003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CONTEXTUALIZAÇÃO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2D6EF9C-CBE6-4DC3-86D4-22C0A67FD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67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7F5C547-E1B7-4B64-84F0-511CF084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10" name="Google Shape;260;p22">
            <a:extLst>
              <a:ext uri="{FF2B5EF4-FFF2-40B4-BE49-F238E27FC236}">
                <a16:creationId xmlns:a16="http://schemas.microsoft.com/office/drawing/2014/main" id="{9920515D-3061-498D-B469-40C24C06D742}"/>
              </a:ext>
            </a:extLst>
          </p:cNvPr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5F71DE-4779-4048-AF71-17FA9861DDBD}"/>
              </a:ext>
            </a:extLst>
          </p:cNvPr>
          <p:cNvSpPr txBox="1"/>
          <p:nvPr/>
        </p:nvSpPr>
        <p:spPr>
          <a:xfrm>
            <a:off x="437321" y="536756"/>
            <a:ext cx="3561524" cy="101566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Quantos de vocês já ficaram 10, 15 ou até 30min apenas procurando uma vaga?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9E47AF-31CF-4EC0-B92D-C1DE0C99F84A}"/>
              </a:ext>
            </a:extLst>
          </p:cNvPr>
          <p:cNvSpPr txBox="1"/>
          <p:nvPr/>
        </p:nvSpPr>
        <p:spPr>
          <a:xfrm>
            <a:off x="301739" y="2105185"/>
            <a:ext cx="4270261" cy="132343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Você já pensou que com uma boa gestão e monitoramento de vagas é possível maximizar o número de clientes?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7F355ED-A659-48BD-B005-253C2E23A914}"/>
              </a:ext>
            </a:extLst>
          </p:cNvPr>
          <p:cNvSpPr txBox="1"/>
          <p:nvPr/>
        </p:nvSpPr>
        <p:spPr>
          <a:xfrm>
            <a:off x="896440" y="3911545"/>
            <a:ext cx="4073385" cy="101566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Existe organização nos estacionamentos em datas comemorativas?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9A2E4ED-FFED-4C13-B7BF-1024B4FD91B0}"/>
              </a:ext>
            </a:extLst>
          </p:cNvPr>
          <p:cNvSpPr txBox="1"/>
          <p:nvPr/>
        </p:nvSpPr>
        <p:spPr>
          <a:xfrm>
            <a:off x="4784032" y="754929"/>
            <a:ext cx="4104861" cy="132343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O quanto maximizaria o lucro dos estacionamentos se houvesse um software para monitoramento das vagas?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5191844-D364-49DA-87AF-3FDB0F039502}"/>
              </a:ext>
            </a:extLst>
          </p:cNvPr>
          <p:cNvSpPr/>
          <p:nvPr/>
        </p:nvSpPr>
        <p:spPr>
          <a:xfrm>
            <a:off x="5890467" y="2571750"/>
            <a:ext cx="2607116" cy="163218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6FCA8D-BBF1-4CEF-B8AD-CF8883018C12}"/>
              </a:ext>
            </a:extLst>
          </p:cNvPr>
          <p:cNvSpPr txBox="1"/>
          <p:nvPr/>
        </p:nvSpPr>
        <p:spPr>
          <a:xfrm>
            <a:off x="5705061" y="2884014"/>
            <a:ext cx="285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latin typeface="+mn-lt"/>
                <a:ea typeface="Roboto Light" panose="020B0604020202020204" charset="0"/>
              </a:rPr>
              <a:t>PROPRIETÁRIO</a:t>
            </a:r>
          </a:p>
          <a:p>
            <a:pPr algn="ctr"/>
            <a:r>
              <a:rPr lang="pt-BR" sz="1800" b="1" dirty="0">
                <a:latin typeface="+mn-lt"/>
                <a:ea typeface="Roboto Light" panose="020B0604020202020204" charset="0"/>
              </a:rPr>
              <a:t> DO</a:t>
            </a:r>
          </a:p>
          <a:p>
            <a:pPr algn="ctr"/>
            <a:r>
              <a:rPr lang="pt-BR" sz="1800" b="1" dirty="0">
                <a:latin typeface="+mn-lt"/>
                <a:ea typeface="Roboto Light" panose="020B0604020202020204" charset="0"/>
              </a:rPr>
              <a:t> ESTACIONAMENTO</a:t>
            </a:r>
          </a:p>
        </p:txBody>
      </p:sp>
    </p:spTree>
    <p:extLst>
      <p:ext uri="{BB962C8B-B14F-4D97-AF65-F5344CB8AC3E}">
        <p14:creationId xmlns:p14="http://schemas.microsoft.com/office/powerpoint/2010/main" val="124536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258517" y="308171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MOBILIDADE URBANA</a:t>
            </a:r>
            <a:endParaRPr dirty="0"/>
          </a:p>
        </p:txBody>
      </p:sp>
      <p:cxnSp>
        <p:nvCxnSpPr>
          <p:cNvPr id="1057" name="Google Shape;1057;p35"/>
          <p:cNvCxnSpPr/>
          <p:nvPr/>
        </p:nvCxnSpPr>
        <p:spPr>
          <a:xfrm>
            <a:off x="311700" y="914771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" name="Imagem 52">
            <a:extLst>
              <a:ext uri="{FF2B5EF4-FFF2-40B4-BE49-F238E27FC236}">
                <a16:creationId xmlns:a16="http://schemas.microsoft.com/office/drawing/2014/main" id="{AFC8E1EB-C355-4AA4-9247-3F8F89A5D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D83F0B1-7653-4B01-9EAC-F6A30EE936AB}"/>
              </a:ext>
            </a:extLst>
          </p:cNvPr>
          <p:cNvSpPr/>
          <p:nvPr/>
        </p:nvSpPr>
        <p:spPr>
          <a:xfrm>
            <a:off x="311699" y="1906609"/>
            <a:ext cx="3695884" cy="132343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    Motoristas passam, em média, 10 a 20 minutos procurando um bom local para deixar o carro.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B6C3197-476E-49F6-91BB-AAEE3E9E4025}"/>
              </a:ext>
            </a:extLst>
          </p:cNvPr>
          <p:cNvSpPr/>
          <p:nvPr/>
        </p:nvSpPr>
        <p:spPr>
          <a:xfrm>
            <a:off x="311699" y="3799831"/>
            <a:ext cx="5869569" cy="1015663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     Uma pesquisa da EY Consultoria mostra que existe lugar para apenas 384 mil carros dos 509 mil que circulam na capital paulista.</a:t>
            </a:r>
          </a:p>
        </p:txBody>
      </p:sp>
      <p:pic>
        <p:nvPicPr>
          <p:cNvPr id="47" name="Picture 2" descr="Imagem relacionada">
            <a:extLst>
              <a:ext uri="{FF2B5EF4-FFF2-40B4-BE49-F238E27FC236}">
                <a16:creationId xmlns:a16="http://schemas.microsoft.com/office/drawing/2014/main" id="{49741411-AF42-4C72-9A3F-AB94D998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59" y="1680282"/>
            <a:ext cx="3374249" cy="17829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/>
          <p:nvPr/>
        </p:nvSpPr>
        <p:spPr>
          <a:xfrm>
            <a:off x="285743" y="3647865"/>
            <a:ext cx="4639151" cy="637479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9" name="Google Shape;399;p26"/>
          <p:cNvSpPr txBox="1">
            <a:spLocks noGrp="1"/>
          </p:cNvSpPr>
          <p:nvPr>
            <p:ph type="ctrTitle" idx="4"/>
          </p:nvPr>
        </p:nvSpPr>
        <p:spPr>
          <a:xfrm>
            <a:off x="285743" y="301293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SOLUÇÃO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403" name="Google Shape;403;p26"/>
          <p:cNvCxnSpPr/>
          <p:nvPr/>
        </p:nvCxnSpPr>
        <p:spPr>
          <a:xfrm>
            <a:off x="0" y="811659"/>
            <a:ext cx="33405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26"/>
          <p:cNvSpPr/>
          <p:nvPr/>
        </p:nvSpPr>
        <p:spPr>
          <a:xfrm>
            <a:off x="5833631" y="2548768"/>
            <a:ext cx="2505679" cy="1593012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5987556" y="2652024"/>
            <a:ext cx="2208814" cy="1423972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5667886" y="4151215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30" name="Google Shape;430;p26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1" name="Google Shape;431;p26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40510E6-4068-44BF-AEB8-B700D95418E7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804689" y="3778195"/>
            <a:ext cx="3299328" cy="414970"/>
          </a:xfrm>
        </p:spPr>
        <p:txBody>
          <a:bodyPr/>
          <a:lstStyle/>
          <a:p>
            <a:pPr algn="ctr"/>
            <a:r>
              <a:rPr lang="pt-BR" sz="1800" b="1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  <a:t>Autonomia</a:t>
            </a:r>
            <a:r>
              <a:rPr lang="pt-BR" sz="1800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  <a:t> no estacionamento</a:t>
            </a:r>
            <a:endParaRPr lang="pt-BR" sz="1050" dirty="0">
              <a:solidFill>
                <a:schemeClr val="tx1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F4C2BDAA-8E74-47E4-835F-AAFA54E94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D06511A-5BAD-46DD-80C1-63F563EDF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84" y="3026292"/>
            <a:ext cx="2024282" cy="894381"/>
          </a:xfrm>
          <a:prstGeom prst="rect">
            <a:avLst/>
          </a:prstGeom>
        </p:spPr>
      </p:pic>
      <p:sp>
        <p:nvSpPr>
          <p:cNvPr id="26" name="Google Shape;396;p26">
            <a:extLst>
              <a:ext uri="{FF2B5EF4-FFF2-40B4-BE49-F238E27FC236}">
                <a16:creationId xmlns:a16="http://schemas.microsoft.com/office/drawing/2014/main" id="{19626E5A-8802-433A-8E12-A0B9DAD4478C}"/>
              </a:ext>
            </a:extLst>
          </p:cNvPr>
          <p:cNvSpPr/>
          <p:nvPr/>
        </p:nvSpPr>
        <p:spPr>
          <a:xfrm>
            <a:off x="924802" y="2548768"/>
            <a:ext cx="4650617" cy="6375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1" name="Google Shape;396;p26">
            <a:extLst>
              <a:ext uri="{FF2B5EF4-FFF2-40B4-BE49-F238E27FC236}">
                <a16:creationId xmlns:a16="http://schemas.microsoft.com/office/drawing/2014/main" id="{7E4F521A-40EF-45BC-B03D-2EF447B6E330}"/>
              </a:ext>
            </a:extLst>
          </p:cNvPr>
          <p:cNvSpPr/>
          <p:nvPr/>
        </p:nvSpPr>
        <p:spPr>
          <a:xfrm>
            <a:off x="1706505" y="1310544"/>
            <a:ext cx="5326355" cy="80052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BE09C51-41FD-4A3F-A4D2-AF481195FD75}"/>
              </a:ext>
            </a:extLst>
          </p:cNvPr>
          <p:cNvSpPr/>
          <p:nvPr/>
        </p:nvSpPr>
        <p:spPr>
          <a:xfrm>
            <a:off x="1986059" y="1398327"/>
            <a:ext cx="5046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540385" algn="l"/>
              </a:tabLst>
            </a:pPr>
            <a:r>
              <a:rPr lang="pt-BR" sz="1800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Proporcionar planos e </a:t>
            </a:r>
            <a:r>
              <a:rPr lang="pt-BR" sz="1800" b="1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estratégias</a:t>
            </a:r>
            <a:r>
              <a:rPr lang="pt-BR" sz="1800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 para impulsionar os lucros dos estacionamentos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A113E48-DCEC-4C30-93FD-B6219158DCB7}"/>
              </a:ext>
            </a:extLst>
          </p:cNvPr>
          <p:cNvSpPr/>
          <p:nvPr/>
        </p:nvSpPr>
        <p:spPr>
          <a:xfrm>
            <a:off x="1109334" y="2656960"/>
            <a:ext cx="4147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b="1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Redução</a:t>
            </a:r>
            <a:r>
              <a:rPr lang="pt-BR" sz="1800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 dos custos com funcionários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978387" y="425142"/>
            <a:ext cx="3852100" cy="600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/>
              <a:t>HIGH LEVEL DESIGN</a:t>
            </a:r>
            <a:endParaRPr sz="3000" dirty="0"/>
          </a:p>
        </p:txBody>
      </p:sp>
      <p:cxnSp>
        <p:nvCxnSpPr>
          <p:cNvPr id="260" name="Google Shape;260;p22"/>
          <p:cNvCxnSpPr/>
          <p:nvPr/>
        </p:nvCxnSpPr>
        <p:spPr>
          <a:xfrm>
            <a:off x="4884765" y="1103635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C5B9CEEF-9274-4FC9-9869-C6F8AB1CE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441" y="74335"/>
            <a:ext cx="444093" cy="444093"/>
          </a:xfrm>
          <a:prstGeom prst="rect">
            <a:avLst/>
          </a:prstGeom>
        </p:spPr>
      </p:pic>
      <p:pic>
        <p:nvPicPr>
          <p:cNvPr id="7" name="Picture 2" descr="Resultado de imagem para azure">
            <a:extLst>
              <a:ext uri="{FF2B5EF4-FFF2-40B4-BE49-F238E27FC236}">
                <a16:creationId xmlns:a16="http://schemas.microsoft.com/office/drawing/2014/main" id="{9D91064F-AB3D-4219-A4EB-CB132B43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362" y="364403"/>
            <a:ext cx="2552356" cy="145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aio 12">
            <a:extLst>
              <a:ext uri="{FF2B5EF4-FFF2-40B4-BE49-F238E27FC236}">
                <a16:creationId xmlns:a16="http://schemas.microsoft.com/office/drawing/2014/main" id="{57AA978F-D749-4797-B3C5-92FA1E2A9718}"/>
              </a:ext>
            </a:extLst>
          </p:cNvPr>
          <p:cNvSpPr/>
          <p:nvPr/>
        </p:nvSpPr>
        <p:spPr>
          <a:xfrm rot="524098" flipH="1">
            <a:off x="1536195" y="1652248"/>
            <a:ext cx="584382" cy="920468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aio 13">
            <a:extLst>
              <a:ext uri="{FF2B5EF4-FFF2-40B4-BE49-F238E27FC236}">
                <a16:creationId xmlns:a16="http://schemas.microsoft.com/office/drawing/2014/main" id="{B4F5C97F-2A44-4330-A5F1-3662CA211A42}"/>
              </a:ext>
            </a:extLst>
          </p:cNvPr>
          <p:cNvSpPr/>
          <p:nvPr/>
        </p:nvSpPr>
        <p:spPr>
          <a:xfrm rot="21345956">
            <a:off x="4421961" y="1716849"/>
            <a:ext cx="801574" cy="1161085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5A76CC7F-E45B-4879-950E-991D4E7DEE61}"/>
              </a:ext>
            </a:extLst>
          </p:cNvPr>
          <p:cNvGrpSpPr/>
          <p:nvPr/>
        </p:nvGrpSpPr>
        <p:grpSpPr>
          <a:xfrm>
            <a:off x="4572000" y="2654807"/>
            <a:ext cx="3424348" cy="2063551"/>
            <a:chOff x="5994965" y="3205063"/>
            <a:chExt cx="3076227" cy="1779804"/>
          </a:xfrm>
        </p:grpSpPr>
        <p:pic>
          <p:nvPicPr>
            <p:cNvPr id="28" name="Imagem 9" descr="Computador">
              <a:extLst>
                <a:ext uri="{FF2B5EF4-FFF2-40B4-BE49-F238E27FC236}">
                  <a16:creationId xmlns:a16="http://schemas.microsoft.com/office/drawing/2014/main" id="{294539A7-BFE3-4C31-9DA9-EDC574212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221360" y="3205063"/>
              <a:ext cx="1779804" cy="1779804"/>
            </a:xfrm>
            <a:prstGeom prst="rect">
              <a:avLst/>
            </a:prstGeom>
          </p:spPr>
        </p:pic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978CEDBF-537D-4BAE-A6F9-01DC7BBB7103}"/>
                </a:ext>
              </a:extLst>
            </p:cNvPr>
            <p:cNvGrpSpPr/>
            <p:nvPr/>
          </p:nvGrpSpPr>
          <p:grpSpPr>
            <a:xfrm>
              <a:off x="5994965" y="3666942"/>
              <a:ext cx="3076227" cy="1301667"/>
              <a:chOff x="5994965" y="3666942"/>
              <a:chExt cx="3076227" cy="1301667"/>
            </a:xfrm>
          </p:grpSpPr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C2E699B6-F985-42A4-8EEE-9E4E971C2967}"/>
                  </a:ext>
                </a:extLst>
              </p:cNvPr>
              <p:cNvSpPr/>
              <p:nvPr/>
            </p:nvSpPr>
            <p:spPr>
              <a:xfrm>
                <a:off x="7357556" y="3691235"/>
                <a:ext cx="921739" cy="5893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6A9BFB0A-7E0C-44A4-BAB0-81192F325218}"/>
                  </a:ext>
                </a:extLst>
              </p:cNvPr>
              <p:cNvSpPr/>
              <p:nvPr/>
            </p:nvSpPr>
            <p:spPr>
              <a:xfrm flipV="1">
                <a:off x="6179087" y="3706838"/>
                <a:ext cx="819756" cy="501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8" descr="Resultado de imagem para notebook png">
                <a:extLst>
                  <a:ext uri="{FF2B5EF4-FFF2-40B4-BE49-F238E27FC236}">
                    <a16:creationId xmlns:a16="http://schemas.microsoft.com/office/drawing/2014/main" id="{8EBB30AB-54FE-4056-B662-9A576E9831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4965" y="3666942"/>
                <a:ext cx="1188000" cy="938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782B993-0081-42FE-86A5-DEC778ED8515}"/>
                  </a:ext>
                </a:extLst>
              </p:cNvPr>
              <p:cNvSpPr txBox="1"/>
              <p:nvPr/>
            </p:nvSpPr>
            <p:spPr>
              <a:xfrm>
                <a:off x="6275934" y="4650062"/>
                <a:ext cx="2795258" cy="318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800" dirty="0">
                    <a:solidFill>
                      <a:schemeClr val="bg1"/>
                    </a:solidFill>
                    <a:latin typeface="Roboto Light" panose="020B0604020202020204" charset="0"/>
                    <a:ea typeface="Roboto Light" panose="020B0604020202020204" charset="0"/>
                  </a:rPr>
                  <a:t>UI (Interface do usuário)</a:t>
                </a:r>
              </a:p>
            </p:txBody>
          </p:sp>
          <p:pic>
            <p:nvPicPr>
              <p:cNvPr id="34" name="Imagem 33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761F3BB4-FAEB-47EC-8F21-0BB4951B26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38518" y="4021460"/>
                <a:ext cx="222102" cy="229317"/>
              </a:xfrm>
              <a:prstGeom prst="rect">
                <a:avLst/>
              </a:prstGeom>
            </p:spPr>
          </p:pic>
          <p:pic>
            <p:nvPicPr>
              <p:cNvPr id="35" name="Imagem 34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58AAE20E-1B67-43E2-8DDC-08A830C14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24085" y="4019214"/>
                <a:ext cx="224279" cy="224279"/>
              </a:xfrm>
              <a:prstGeom prst="rect">
                <a:avLst/>
              </a:prstGeom>
            </p:spPr>
          </p:pic>
          <p:pic>
            <p:nvPicPr>
              <p:cNvPr id="36" name="Imagem 35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2D9782C6-64F5-40DD-B39E-37C417B70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56354" y="4013807"/>
                <a:ext cx="222102" cy="238791"/>
              </a:xfrm>
              <a:prstGeom prst="rect">
                <a:avLst/>
              </a:prstGeom>
            </p:spPr>
          </p:pic>
          <p:pic>
            <p:nvPicPr>
              <p:cNvPr id="37" name="Imagem 36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D995D230-FB63-4C56-93CF-354326157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46901" y="3934842"/>
                <a:ext cx="188758" cy="194890"/>
              </a:xfrm>
              <a:prstGeom prst="rect">
                <a:avLst/>
              </a:prstGeom>
            </p:spPr>
          </p:pic>
          <p:pic>
            <p:nvPicPr>
              <p:cNvPr id="38" name="Imagem 37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18D1AE06-D9D5-436E-BD84-F59C97244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1438" y="3944073"/>
                <a:ext cx="190608" cy="190608"/>
              </a:xfrm>
              <a:prstGeom prst="rect">
                <a:avLst/>
              </a:prstGeom>
            </p:spPr>
          </p:pic>
          <p:pic>
            <p:nvPicPr>
              <p:cNvPr id="39" name="Imagem 38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F38DDBBD-9B77-4FD5-8BF2-F8891A242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57825" y="3933177"/>
                <a:ext cx="188760" cy="202942"/>
              </a:xfrm>
              <a:prstGeom prst="rect">
                <a:avLst/>
              </a:prstGeom>
            </p:spPr>
          </p:pic>
        </p:grp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A11253C-7E6F-43E1-9B89-8987247601A7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476939" y="1849306"/>
            <a:ext cx="719390" cy="719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Imagem relacionada">
            <a:extLst>
              <a:ext uri="{FF2B5EF4-FFF2-40B4-BE49-F238E27FC236}">
                <a16:creationId xmlns:a16="http://schemas.microsoft.com/office/drawing/2014/main" id="{EB009497-883C-4F68-AA9C-A79142892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26"/>
          <a:stretch/>
        </p:blipFill>
        <p:spPr bwMode="auto">
          <a:xfrm>
            <a:off x="526101" y="2654807"/>
            <a:ext cx="2953515" cy="209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31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688988" y="2139994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PLANEJAMENTO  DO PROJETO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331DB2F-EA9F-4685-998C-C332F547C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11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2"/>
          <p:cNvGrpSpPr/>
          <p:nvPr/>
        </p:nvGrpSpPr>
        <p:grpSpPr>
          <a:xfrm>
            <a:off x="759896" y="1391581"/>
            <a:ext cx="2342144" cy="1664528"/>
            <a:chOff x="160325" y="221250"/>
            <a:chExt cx="7199950" cy="5116900"/>
          </a:xfrm>
        </p:grpSpPr>
        <p:sp>
          <p:nvSpPr>
            <p:cNvPr id="262" name="Google Shape;262;p22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2"/>
          <p:cNvSpPr txBox="1">
            <a:spLocks noGrp="1"/>
          </p:cNvSpPr>
          <p:nvPr>
            <p:ph type="ctrTitle"/>
          </p:nvPr>
        </p:nvSpPr>
        <p:spPr>
          <a:xfrm>
            <a:off x="241708" y="3622448"/>
            <a:ext cx="3323689" cy="7433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METODOLOGIA</a:t>
            </a:r>
            <a:b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AGIL</a:t>
            </a:r>
            <a:endParaRPr sz="3000" dirty="0"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A5DD11A-2C91-4F6F-BE86-27F036A73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2" name="Google Shape;396;p26">
            <a:extLst>
              <a:ext uri="{FF2B5EF4-FFF2-40B4-BE49-F238E27FC236}">
                <a16:creationId xmlns:a16="http://schemas.microsoft.com/office/drawing/2014/main" id="{12CF0AF4-CD76-474F-94F8-0C72D4DEB04A}"/>
              </a:ext>
            </a:extLst>
          </p:cNvPr>
          <p:cNvSpPr/>
          <p:nvPr/>
        </p:nvSpPr>
        <p:spPr>
          <a:xfrm>
            <a:off x="4237621" y="2191341"/>
            <a:ext cx="3608682" cy="668864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3" name="Google Shape;396;p26">
            <a:extLst>
              <a:ext uri="{FF2B5EF4-FFF2-40B4-BE49-F238E27FC236}">
                <a16:creationId xmlns:a16="http://schemas.microsoft.com/office/drawing/2014/main" id="{21FCAC3D-EDB5-4618-8358-CF67C1FC65DB}"/>
              </a:ext>
            </a:extLst>
          </p:cNvPr>
          <p:cNvSpPr/>
          <p:nvPr/>
        </p:nvSpPr>
        <p:spPr>
          <a:xfrm>
            <a:off x="5578605" y="3193496"/>
            <a:ext cx="3271859" cy="668864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D92B251-C24F-4D2A-9D7E-086E765E70C1}"/>
              </a:ext>
            </a:extLst>
          </p:cNvPr>
          <p:cNvSpPr/>
          <p:nvPr/>
        </p:nvSpPr>
        <p:spPr>
          <a:xfrm>
            <a:off x="5926884" y="3327873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2000" dirty="0">
                <a:latin typeface="Roboto Light" panose="020B0604020202020204" charset="0"/>
                <a:ea typeface="Roboto Light" panose="020B0604020202020204" charset="0"/>
              </a:rPr>
              <a:t>Sprints semanais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AA125EC-85E5-44FD-9AC4-AD26613B79C6}"/>
              </a:ext>
            </a:extLst>
          </p:cNvPr>
          <p:cNvSpPr/>
          <p:nvPr/>
        </p:nvSpPr>
        <p:spPr>
          <a:xfrm>
            <a:off x="4668158" y="2290346"/>
            <a:ext cx="23118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2000" dirty="0">
                <a:latin typeface="Roboto Light" panose="020B0604020202020204" charset="0"/>
                <a:ea typeface="Roboto Light" panose="020B0604020202020204" charset="0"/>
              </a:rPr>
              <a:t>Divisão de tarefas</a:t>
            </a:r>
          </a:p>
        </p:txBody>
      </p:sp>
      <p:sp>
        <p:nvSpPr>
          <p:cNvPr id="16" name="Google Shape;396;p26">
            <a:extLst>
              <a:ext uri="{FF2B5EF4-FFF2-40B4-BE49-F238E27FC236}">
                <a16:creationId xmlns:a16="http://schemas.microsoft.com/office/drawing/2014/main" id="{B479E4B8-88BD-48F1-96CB-A9194A73FD60}"/>
              </a:ext>
            </a:extLst>
          </p:cNvPr>
          <p:cNvSpPr/>
          <p:nvPr/>
        </p:nvSpPr>
        <p:spPr>
          <a:xfrm>
            <a:off x="3032228" y="1290142"/>
            <a:ext cx="3271859" cy="6077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D7BCF47-9829-4088-830A-9E5D6C742919}"/>
              </a:ext>
            </a:extLst>
          </p:cNvPr>
          <p:cNvSpPr/>
          <p:nvPr/>
        </p:nvSpPr>
        <p:spPr>
          <a:xfrm>
            <a:off x="4037357" y="1380590"/>
            <a:ext cx="10390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2000" dirty="0">
                <a:latin typeface="Roboto Light" panose="020B0604020202020204" charset="0"/>
                <a:ea typeface="Roboto Light" panose="020B0604020202020204" charset="0"/>
              </a:rPr>
              <a:t>Scrum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357</Words>
  <Application>Microsoft Office PowerPoint</Application>
  <PresentationFormat>Apresentação na tela (16:9)</PresentationFormat>
  <Paragraphs>91</Paragraphs>
  <Slides>23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4" baseType="lpstr">
      <vt:lpstr>Wingdings</vt:lpstr>
      <vt:lpstr>Roboto Light</vt:lpstr>
      <vt:lpstr>Impact</vt:lpstr>
      <vt:lpstr>Roboto Thin</vt:lpstr>
      <vt:lpstr>Roboto Black</vt:lpstr>
      <vt:lpstr>Didact Gothic</vt:lpstr>
      <vt:lpstr>Bree Serif</vt:lpstr>
      <vt:lpstr>Arial</vt:lpstr>
      <vt:lpstr>Roboto Mono Thin</vt:lpstr>
      <vt:lpstr>Work Sans Light</vt:lpstr>
      <vt:lpstr>WEB PROPOSAL</vt:lpstr>
      <vt:lpstr>Apresentação do PowerPoint</vt:lpstr>
      <vt:lpstr>INTEGRANTES</vt:lpstr>
      <vt:lpstr>Apresentação do PowerPoint</vt:lpstr>
      <vt:lpstr>Apresentação do PowerPoint</vt:lpstr>
      <vt:lpstr>MOBILIDADE URBANA</vt:lpstr>
      <vt:lpstr>SOLUÇÃO</vt:lpstr>
      <vt:lpstr>HIGH LEVEL DESIGN</vt:lpstr>
      <vt:lpstr>Apresentação do PowerPoint</vt:lpstr>
      <vt:lpstr>METODOLOGIA AGIL</vt:lpstr>
      <vt:lpstr>BACKLOG E SPRINTS</vt:lpstr>
      <vt:lpstr>FERRAMENTA DE GESTÃO DE PROJETO</vt:lpstr>
      <vt:lpstr>MAPEAMENTO E GESTÃO DOS RISCOS</vt:lpstr>
      <vt:lpstr>Apresentação do PowerPoint</vt:lpstr>
      <vt:lpstr>LOW LEVEL DESIGN</vt:lpstr>
      <vt:lpstr>MODELO LÓGICO DE DADOS</vt:lpstr>
      <vt:lpstr>MODELO DE DADOS</vt:lpstr>
      <vt:lpstr>PROVISIONAMENTO  DE MÁQUINA</vt:lpstr>
      <vt:lpstr>Apresentação do PowerPoint</vt:lpstr>
      <vt:lpstr>PROCESSO DE ATENDIMENTO E SUPORTE</vt:lpstr>
      <vt:lpstr>PLATAFORMA DE HELP DESK</vt:lpstr>
      <vt:lpstr>MANUAL DE INSTALAÇÃO</vt:lpstr>
      <vt:lpstr>PROCESSO DE APRENDIZADO COM O PROJETO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cp:lastModifiedBy>PRISCILA MATOS ARAUJO .</cp:lastModifiedBy>
  <cp:revision>136</cp:revision>
  <dcterms:modified xsi:type="dcterms:W3CDTF">2019-12-06T17:56:21Z</dcterms:modified>
</cp:coreProperties>
</file>